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33"/>
  </p:notesMasterIdLst>
  <p:sldIdLst>
    <p:sldId id="257" r:id="rId5"/>
    <p:sldId id="10178" r:id="rId6"/>
    <p:sldId id="10179" r:id="rId7"/>
    <p:sldId id="1932" r:id="rId8"/>
    <p:sldId id="265" r:id="rId9"/>
    <p:sldId id="10534" r:id="rId10"/>
    <p:sldId id="10194" r:id="rId11"/>
    <p:sldId id="10181" r:id="rId12"/>
    <p:sldId id="10208" r:id="rId13"/>
    <p:sldId id="261" r:id="rId14"/>
    <p:sldId id="260" r:id="rId15"/>
    <p:sldId id="10233" r:id="rId16"/>
    <p:sldId id="10183" r:id="rId17"/>
    <p:sldId id="10184" r:id="rId18"/>
    <p:sldId id="10230" r:id="rId19"/>
    <p:sldId id="10186" r:id="rId20"/>
    <p:sldId id="10192" r:id="rId21"/>
    <p:sldId id="10209" r:id="rId22"/>
    <p:sldId id="10195" r:id="rId23"/>
    <p:sldId id="10227" r:id="rId24"/>
    <p:sldId id="10538" r:id="rId25"/>
    <p:sldId id="10200" r:id="rId26"/>
    <p:sldId id="10199" r:id="rId27"/>
    <p:sldId id="10537" r:id="rId28"/>
    <p:sldId id="10225" r:id="rId29"/>
    <p:sldId id="10224" r:id="rId30"/>
    <p:sldId id="10229" r:id="rId31"/>
    <p:sldId id="1053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7"/>
            <p14:sldId id="10178"/>
            <p14:sldId id="10179"/>
            <p14:sldId id="1932"/>
            <p14:sldId id="265"/>
            <p14:sldId id="10534"/>
            <p14:sldId id="10194"/>
            <p14:sldId id="10181"/>
            <p14:sldId id="10208"/>
            <p14:sldId id="261"/>
            <p14:sldId id="260"/>
            <p14:sldId id="10233"/>
            <p14:sldId id="10183"/>
            <p14:sldId id="10184"/>
            <p14:sldId id="10230"/>
            <p14:sldId id="10186"/>
            <p14:sldId id="10192"/>
            <p14:sldId id="10209"/>
            <p14:sldId id="10195"/>
            <p14:sldId id="10227"/>
            <p14:sldId id="10538"/>
            <p14:sldId id="10200"/>
            <p14:sldId id="10199"/>
            <p14:sldId id="10537"/>
            <p14:sldId id="10225"/>
            <p14:sldId id="10224"/>
            <p14:sldId id="10229"/>
            <p14:sldId id="1053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7C2131-491A-4AE0-87A7-AC1476E94C5E}" v="4" dt="2019-10-28T21:09:02.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A7C2131-491A-4AE0-87A7-AC1476E94C5E}"/>
    <pc:docChg chg="undo custSel addSld delSld modSld modSection">
      <pc:chgData name="Mariano Sánchez" userId="66ab8c7d175a1c6d" providerId="LiveId" clId="{6A7C2131-491A-4AE0-87A7-AC1476E94C5E}" dt="2019-10-28T21:09:02.971" v="267"/>
      <pc:docMkLst>
        <pc:docMk/>
      </pc:docMkLst>
      <pc:sldChg chg="del">
        <pc:chgData name="Mariano Sánchez" userId="66ab8c7d175a1c6d" providerId="LiveId" clId="{6A7C2131-491A-4AE0-87A7-AC1476E94C5E}" dt="2019-10-16T22:21:54.384" v="106" actId="2696"/>
        <pc:sldMkLst>
          <pc:docMk/>
          <pc:sldMk cId="866261365" sldId="256"/>
        </pc:sldMkLst>
      </pc:sldChg>
      <pc:sldChg chg="modSp modNotesTx">
        <pc:chgData name="Mariano Sánchez" userId="66ab8c7d175a1c6d" providerId="LiveId" clId="{6A7C2131-491A-4AE0-87A7-AC1476E94C5E}" dt="2019-10-17T21:51:37.584" v="265" actId="6549"/>
        <pc:sldMkLst>
          <pc:docMk/>
          <pc:sldMk cId="477504486" sldId="257"/>
        </pc:sldMkLst>
        <pc:spChg chg="mod">
          <ac:chgData name="Mariano Sánchez" userId="66ab8c7d175a1c6d" providerId="LiveId" clId="{6A7C2131-491A-4AE0-87A7-AC1476E94C5E}" dt="2019-10-16T22:21:59.803" v="117" actId="20577"/>
          <ac:spMkLst>
            <pc:docMk/>
            <pc:sldMk cId="477504486" sldId="257"/>
            <ac:spMk id="2" creationId="{839C7298-752B-48BD-843F-683A22D59A7E}"/>
          </ac:spMkLst>
        </pc:spChg>
        <pc:spChg chg="mod">
          <ac:chgData name="Mariano Sánchez" userId="66ab8c7d175a1c6d" providerId="LiveId" clId="{6A7C2131-491A-4AE0-87A7-AC1476E94C5E}" dt="2019-10-16T22:21:49.270" v="105" actId="14100"/>
          <ac:spMkLst>
            <pc:docMk/>
            <pc:sldMk cId="477504486" sldId="257"/>
            <ac:spMk id="3" creationId="{2BA8E374-5793-40F2-A7B7-2D8AB053A278}"/>
          </ac:spMkLst>
        </pc:spChg>
      </pc:sldChg>
      <pc:sldChg chg="modNotesTx">
        <pc:chgData name="Mariano Sánchez" userId="66ab8c7d175a1c6d" providerId="LiveId" clId="{6A7C2131-491A-4AE0-87A7-AC1476E94C5E}" dt="2019-10-16T22:24:07.691" v="123" actId="6549"/>
        <pc:sldMkLst>
          <pc:docMk/>
          <pc:sldMk cId="3756406169" sldId="260"/>
        </pc:sldMkLst>
      </pc:sldChg>
      <pc:sldChg chg="delSp modSp modNotesTx">
        <pc:chgData name="Mariano Sánchez" userId="66ab8c7d175a1c6d" providerId="LiveId" clId="{6A7C2131-491A-4AE0-87A7-AC1476E94C5E}" dt="2019-10-16T22:24:04.406" v="122" actId="6549"/>
        <pc:sldMkLst>
          <pc:docMk/>
          <pc:sldMk cId="2859071109" sldId="261"/>
        </pc:sldMkLst>
        <pc:spChg chg="mod">
          <ac:chgData name="Mariano Sánchez" userId="66ab8c7d175a1c6d" providerId="LiveId" clId="{6A7C2131-491A-4AE0-87A7-AC1476E94C5E}" dt="2019-10-16T16:57:40.575" v="46" actId="20577"/>
          <ac:spMkLst>
            <pc:docMk/>
            <pc:sldMk cId="2859071109" sldId="261"/>
            <ac:spMk id="2" creationId="{89E36756-4ECC-4563-9847-79578B809B5C}"/>
          </ac:spMkLst>
        </pc:spChg>
        <pc:spChg chg="del">
          <ac:chgData name="Mariano Sánchez" userId="66ab8c7d175a1c6d" providerId="LiveId" clId="{6A7C2131-491A-4AE0-87A7-AC1476E94C5E}" dt="2019-10-16T22:23:02.639" v="118" actId="478"/>
          <ac:spMkLst>
            <pc:docMk/>
            <pc:sldMk cId="2859071109" sldId="261"/>
            <ac:spMk id="3" creationId="{A9F08F63-40BD-456E-A5BB-E630C5075355}"/>
          </ac:spMkLst>
        </pc:spChg>
      </pc:sldChg>
      <pc:sldChg chg="del">
        <pc:chgData name="Mariano Sánchez" userId="66ab8c7d175a1c6d" providerId="LiveId" clId="{6A7C2131-491A-4AE0-87A7-AC1476E94C5E}" dt="2019-10-16T16:50:58.226" v="8" actId="2696"/>
        <pc:sldMkLst>
          <pc:docMk/>
          <pc:sldMk cId="1201153778" sldId="1648"/>
        </pc:sldMkLst>
      </pc:sldChg>
      <pc:sldChg chg="modSp">
        <pc:chgData name="Mariano Sánchez" userId="66ab8c7d175a1c6d" providerId="LiveId" clId="{6A7C2131-491A-4AE0-87A7-AC1476E94C5E}" dt="2019-10-16T16:51:13.828" v="41" actId="20577"/>
        <pc:sldMkLst>
          <pc:docMk/>
          <pc:sldMk cId="1106002450" sldId="10181"/>
        </pc:sldMkLst>
        <pc:spChg chg="mod">
          <ac:chgData name="Mariano Sánchez" userId="66ab8c7d175a1c6d" providerId="LiveId" clId="{6A7C2131-491A-4AE0-87A7-AC1476E94C5E}" dt="2019-10-16T16:51:13.828" v="41" actId="20577"/>
          <ac:spMkLst>
            <pc:docMk/>
            <pc:sldMk cId="1106002450" sldId="10181"/>
            <ac:spMk id="2" creationId="{6F20504C-C15B-4B85-88CA-781AD4B14DC8}"/>
          </ac:spMkLst>
        </pc:spChg>
      </pc:sldChg>
      <pc:sldChg chg="delSp modNotesTx">
        <pc:chgData name="Mariano Sánchez" userId="66ab8c7d175a1c6d" providerId="LiveId" clId="{6A7C2131-491A-4AE0-87A7-AC1476E94C5E}" dt="2019-10-16T22:24:20.528" v="124" actId="6549"/>
        <pc:sldMkLst>
          <pc:docMk/>
          <pc:sldMk cId="3182807221" sldId="10183"/>
        </pc:sldMkLst>
        <pc:spChg chg="del">
          <ac:chgData name="Mariano Sánchez" userId="66ab8c7d175a1c6d" providerId="LiveId" clId="{6A7C2131-491A-4AE0-87A7-AC1476E94C5E}" dt="2019-10-16T22:23:08.099" v="119" actId="478"/>
          <ac:spMkLst>
            <pc:docMk/>
            <pc:sldMk cId="3182807221" sldId="10183"/>
            <ac:spMk id="3" creationId="{A9F08F63-40BD-456E-A5BB-E630C5075355}"/>
          </ac:spMkLst>
        </pc:spChg>
      </pc:sldChg>
      <pc:sldChg chg="modNotesTx">
        <pc:chgData name="Mariano Sánchez" userId="66ab8c7d175a1c6d" providerId="LiveId" clId="{6A7C2131-491A-4AE0-87A7-AC1476E94C5E}" dt="2019-10-16T22:24:31.194" v="125" actId="6549"/>
        <pc:sldMkLst>
          <pc:docMk/>
          <pc:sldMk cId="1659237056" sldId="10184"/>
        </pc:sldMkLst>
      </pc:sldChg>
      <pc:sldChg chg="delSp modNotesTx">
        <pc:chgData name="Mariano Sánchez" userId="66ab8c7d175a1c6d" providerId="LiveId" clId="{6A7C2131-491A-4AE0-87A7-AC1476E94C5E}" dt="2019-10-16T22:24:38.752" v="126" actId="6549"/>
        <pc:sldMkLst>
          <pc:docMk/>
          <pc:sldMk cId="2197511558" sldId="10186"/>
        </pc:sldMkLst>
        <pc:spChg chg="del">
          <ac:chgData name="Mariano Sánchez" userId="66ab8c7d175a1c6d" providerId="LiveId" clId="{6A7C2131-491A-4AE0-87A7-AC1476E94C5E}" dt="2019-10-16T22:23:21.059" v="120" actId="478"/>
          <ac:spMkLst>
            <pc:docMk/>
            <pc:sldMk cId="2197511558" sldId="10186"/>
            <ac:spMk id="3" creationId="{A9F08F63-40BD-456E-A5BB-E630C5075355}"/>
          </ac:spMkLst>
        </pc:spChg>
      </pc:sldChg>
      <pc:sldChg chg="del">
        <pc:chgData name="Mariano Sánchez" userId="66ab8c7d175a1c6d" providerId="LiveId" clId="{6A7C2131-491A-4AE0-87A7-AC1476E94C5E}" dt="2019-10-16T16:53:07.739" v="42" actId="2696"/>
        <pc:sldMkLst>
          <pc:docMk/>
          <pc:sldMk cId="3858778018" sldId="10187"/>
        </pc:sldMkLst>
      </pc:sldChg>
      <pc:sldChg chg="del">
        <pc:chgData name="Mariano Sánchez" userId="66ab8c7d175a1c6d" providerId="LiveId" clId="{6A7C2131-491A-4AE0-87A7-AC1476E94C5E}" dt="2019-10-16T16:38:44.614" v="0" actId="2696"/>
        <pc:sldMkLst>
          <pc:docMk/>
          <pc:sldMk cId="300563498" sldId="10188"/>
        </pc:sldMkLst>
      </pc:sldChg>
      <pc:sldChg chg="del">
        <pc:chgData name="Mariano Sánchez" userId="66ab8c7d175a1c6d" providerId="LiveId" clId="{6A7C2131-491A-4AE0-87A7-AC1476E94C5E}" dt="2019-10-16T16:38:49.036" v="3" actId="2696"/>
        <pc:sldMkLst>
          <pc:docMk/>
          <pc:sldMk cId="340206096" sldId="10190"/>
        </pc:sldMkLst>
      </pc:sldChg>
      <pc:sldChg chg="modTransition">
        <pc:chgData name="Mariano Sánchez" userId="66ab8c7d175a1c6d" providerId="LiveId" clId="{6A7C2131-491A-4AE0-87A7-AC1476E94C5E}" dt="2019-10-28T21:09:02.971" v="267"/>
        <pc:sldMkLst>
          <pc:docMk/>
          <pc:sldMk cId="2280736313" sldId="10194"/>
        </pc:sldMkLst>
      </pc:sldChg>
      <pc:sldChg chg="delSp">
        <pc:chgData name="Mariano Sánchez" userId="66ab8c7d175a1c6d" providerId="LiveId" clId="{6A7C2131-491A-4AE0-87A7-AC1476E94C5E}" dt="2019-10-16T22:23:29.114" v="121" actId="478"/>
        <pc:sldMkLst>
          <pc:docMk/>
          <pc:sldMk cId="3917395872" sldId="10195"/>
        </pc:sldMkLst>
        <pc:spChg chg="del">
          <ac:chgData name="Mariano Sánchez" userId="66ab8c7d175a1c6d" providerId="LiveId" clId="{6A7C2131-491A-4AE0-87A7-AC1476E94C5E}" dt="2019-10-16T22:23:29.114" v="121" actId="478"/>
          <ac:spMkLst>
            <pc:docMk/>
            <pc:sldMk cId="3917395872" sldId="10195"/>
            <ac:spMk id="3" creationId="{A9F08F63-40BD-456E-A5BB-E630C5075355}"/>
          </ac:spMkLst>
        </pc:spChg>
      </pc:sldChg>
      <pc:sldChg chg="del">
        <pc:chgData name="Mariano Sánchez" userId="66ab8c7d175a1c6d" providerId="LiveId" clId="{6A7C2131-491A-4AE0-87A7-AC1476E94C5E}" dt="2019-10-16T16:39:00.206" v="4" actId="2696"/>
        <pc:sldMkLst>
          <pc:docMk/>
          <pc:sldMk cId="1681242136" sldId="10196"/>
        </pc:sldMkLst>
      </pc:sldChg>
      <pc:sldChg chg="del">
        <pc:chgData name="Mariano Sánchez" userId="66ab8c7d175a1c6d" providerId="LiveId" clId="{6A7C2131-491A-4AE0-87A7-AC1476E94C5E}" dt="2019-10-16T16:39:00.361" v="6" actId="2696"/>
        <pc:sldMkLst>
          <pc:docMk/>
          <pc:sldMk cId="1560991792" sldId="10198"/>
        </pc:sldMkLst>
      </pc:sldChg>
      <pc:sldChg chg="modNotesTx">
        <pc:chgData name="Mariano Sánchez" userId="66ab8c7d175a1c6d" providerId="LiveId" clId="{6A7C2131-491A-4AE0-87A7-AC1476E94C5E}" dt="2019-10-17T18:15:39.129" v="262" actId="20577"/>
        <pc:sldMkLst>
          <pc:docMk/>
          <pc:sldMk cId="3286680636" sldId="10208"/>
        </pc:sldMkLst>
      </pc:sldChg>
      <pc:sldChg chg="del">
        <pc:chgData name="Mariano Sánchez" userId="66ab8c7d175a1c6d" providerId="LiveId" clId="{6A7C2131-491A-4AE0-87A7-AC1476E94C5E}" dt="2019-10-16T16:39:00.297" v="5" actId="2696"/>
        <pc:sldMkLst>
          <pc:docMk/>
          <pc:sldMk cId="2334748203" sldId="10234"/>
        </pc:sldMkLst>
      </pc:sldChg>
      <pc:sldChg chg="del">
        <pc:chgData name="Mariano Sánchez" userId="66ab8c7d175a1c6d" providerId="LiveId" clId="{6A7C2131-491A-4AE0-87A7-AC1476E94C5E}" dt="2019-10-16T16:50:55.448" v="7" actId="2696"/>
        <pc:sldMkLst>
          <pc:docMk/>
          <pc:sldMk cId="3321570824" sldId="10530"/>
        </pc:sldMkLst>
      </pc:sldChg>
      <pc:sldChg chg="del">
        <pc:chgData name="Mariano Sánchez" userId="66ab8c7d175a1c6d" providerId="LiveId" clId="{6A7C2131-491A-4AE0-87A7-AC1476E94C5E}" dt="2019-10-16T16:38:44.742" v="1" actId="2696"/>
        <pc:sldMkLst>
          <pc:docMk/>
          <pc:sldMk cId="2598509346" sldId="10532"/>
        </pc:sldMkLst>
      </pc:sldChg>
      <pc:sldChg chg="del">
        <pc:chgData name="Mariano Sánchez" userId="66ab8c7d175a1c6d" providerId="LiveId" clId="{6A7C2131-491A-4AE0-87A7-AC1476E94C5E}" dt="2019-10-25T14:35:59.991" v="266" actId="2696"/>
        <pc:sldMkLst>
          <pc:docMk/>
          <pc:sldMk cId="3440578996" sldId="10535"/>
        </pc:sldMkLst>
      </pc:sldChg>
      <pc:sldChg chg="del">
        <pc:chgData name="Mariano Sánchez" userId="66ab8c7d175a1c6d" providerId="LiveId" clId="{6A7C2131-491A-4AE0-87A7-AC1476E94C5E}" dt="2019-10-16T16:38:46.354" v="2" actId="2696"/>
        <pc:sldMkLst>
          <pc:docMk/>
          <pc:sldMk cId="2890334234" sldId="10536"/>
        </pc:sldMkLst>
      </pc:sldChg>
      <pc:sldChg chg="addSp modSp add">
        <pc:chgData name="Mariano Sánchez" userId="66ab8c7d175a1c6d" providerId="LiveId" clId="{6A7C2131-491A-4AE0-87A7-AC1476E94C5E}" dt="2019-10-16T22:29:35.502" v="140" actId="1076"/>
        <pc:sldMkLst>
          <pc:docMk/>
          <pc:sldMk cId="1215188374" sldId="10539"/>
        </pc:sldMkLst>
        <pc:spChg chg="mod">
          <ac:chgData name="Mariano Sánchez" userId="66ab8c7d175a1c6d" providerId="LiveId" clId="{6A7C2131-491A-4AE0-87A7-AC1476E94C5E}" dt="2019-10-16T22:29:17.927" v="136" actId="20577"/>
          <ac:spMkLst>
            <pc:docMk/>
            <pc:sldMk cId="1215188374" sldId="10539"/>
            <ac:spMk id="2" creationId="{6F20504C-C15B-4B85-88CA-781AD4B14DC8}"/>
          </ac:spMkLst>
        </pc:spChg>
        <pc:spChg chg="add mod">
          <ac:chgData name="Mariano Sánchez" userId="66ab8c7d175a1c6d" providerId="LiveId" clId="{6A7C2131-491A-4AE0-87A7-AC1476E94C5E}" dt="2019-10-16T22:29:35.502" v="140" actId="1076"/>
          <ac:spMkLst>
            <pc:docMk/>
            <pc:sldMk cId="1215188374" sldId="10539"/>
            <ac:spMk id="3" creationId="{0985DC1F-4854-4BDB-9B83-0A7B96D20979}"/>
          </ac:spMkLst>
        </pc:spChg>
      </pc:sldChg>
      <pc:sldMasterChg chg="delSldLayout">
        <pc:chgData name="Mariano Sánchez" userId="66ab8c7d175a1c6d" providerId="LiveId" clId="{6A7C2131-491A-4AE0-87A7-AC1476E94C5E}" dt="2019-10-16T16:50:58.230" v="9" actId="2696"/>
        <pc:sldMasterMkLst>
          <pc:docMk/>
          <pc:sldMasterMk cId="3593001564" sldId="2147483715"/>
        </pc:sldMasterMkLst>
        <pc:sldLayoutChg chg="del">
          <pc:chgData name="Mariano Sánchez" userId="66ab8c7d175a1c6d" providerId="LiveId" clId="{6A7C2131-491A-4AE0-87A7-AC1476E94C5E}" dt="2019-10-16T16:50:58.230" v="9" actId="2696"/>
          <pc:sldLayoutMkLst>
            <pc:docMk/>
            <pc:sldMasterMk cId="3593001564" sldId="2147483715"/>
            <pc:sldLayoutMk cId="598945394" sldId="2147483757"/>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ata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5" Type="http://schemas.openxmlformats.org/officeDocument/2006/relationships/image" Target="../media/image95.svg"/><Relationship Id="rId4" Type="http://schemas.openxmlformats.org/officeDocument/2006/relationships/image" Target="../media/image94.png"/></Relationships>
</file>

<file path=ppt/diagrams/_rels/data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10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svg"/><Relationship Id="rId1" Type="http://schemas.openxmlformats.org/officeDocument/2006/relationships/image" Target="../media/image79.png"/><Relationship Id="rId6" Type="http://schemas.openxmlformats.org/officeDocument/2006/relationships/image" Target="../media/image78.svg"/><Relationship Id="rId5" Type="http://schemas.openxmlformats.org/officeDocument/2006/relationships/image" Target="../media/image81.png"/><Relationship Id="rId4" Type="http://schemas.openxmlformats.org/officeDocument/2006/relationships/image" Target="../media/image7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3.svg"/><Relationship Id="rId1" Type="http://schemas.openxmlformats.org/officeDocument/2006/relationships/image" Target="../media/image88.png"/><Relationship Id="rId6" Type="http://schemas.openxmlformats.org/officeDocument/2006/relationships/image" Target="../media/image87.svg"/><Relationship Id="rId5" Type="http://schemas.openxmlformats.org/officeDocument/2006/relationships/image" Target="../media/image90.png"/><Relationship Id="rId4" Type="http://schemas.openxmlformats.org/officeDocument/2006/relationships/image" Target="../media/image8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5" Type="http://schemas.openxmlformats.org/officeDocument/2006/relationships/image" Target="../media/image95.svg"/><Relationship Id="rId4" Type="http://schemas.openxmlformats.org/officeDocument/2006/relationships/image" Target="../media/image9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7.svg"/><Relationship Id="rId1" Type="http://schemas.openxmlformats.org/officeDocument/2006/relationships/image" Target="../media/image102.png"/><Relationship Id="rId6" Type="http://schemas.openxmlformats.org/officeDocument/2006/relationships/image" Target="../media/image101.svg"/><Relationship Id="rId5" Type="http://schemas.openxmlformats.org/officeDocument/2006/relationships/image" Target="../media/image104.png"/><Relationship Id="rId4" Type="http://schemas.openxmlformats.org/officeDocument/2006/relationships/image" Target="../media/image9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svg"/><Relationship Id="rId1"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108.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dirty="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dirty="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a:t>Safe</a:t>
          </a:r>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Nullable and non-nullable reference types help you write safer code</a:t>
          </a:r>
        </a:p>
        <a:p>
          <a:pPr>
            <a:lnSpc>
              <a:spcPct val="100000"/>
            </a:lnSpc>
          </a:pPr>
          <a:r>
            <a:rPr lang="en-US" sz="1800"/>
            <a:t>Declare your intent more clearly</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67F137F0-0861-4730-A18A-4A28AA614CF0}">
      <dgm:prSet/>
      <dgm:spPr/>
      <dgm:t>
        <a:bodyPr/>
        <a:lstStyle/>
        <a:p>
          <a:pPr>
            <a:lnSpc>
              <a:spcPct val="100000"/>
            </a:lnSpc>
            <a:defRPr b="1"/>
          </a:pPr>
          <a:r>
            <a:rPr lang="en-US" b="1"/>
            <a:t>Modern</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Async streams for modern workloads like cloud &amp; IoT communication</a:t>
          </a:r>
        </a:p>
        <a:p>
          <a:pPr>
            <a:lnSpc>
              <a:spcPct val="100000"/>
            </a:lnSpc>
          </a:pPr>
          <a:r>
            <a:rPr lang="en-US" sz="1800"/>
            <a:t>Easily work with cloud scale datasets using indexes and ranges</a:t>
          </a:r>
        </a:p>
        <a:p>
          <a:pPr>
            <a:lnSpc>
              <a:spcPct val="100000"/>
            </a:lnSpc>
          </a:pPr>
          <a:endParaRPr lang="en-US" sz="1800"/>
        </a:p>
        <a:p>
          <a:pPr>
            <a:lnSpc>
              <a:spcPct val="100000"/>
            </a:lnSpc>
          </a:pPr>
          <a:endParaRPr lang="en-US" sz="1800"/>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A203C3A-5990-44D0-9611-1E5677D06D91}">
      <dgm:prSet/>
      <dgm:spPr/>
      <dgm:t>
        <a:bodyPr/>
        <a:lstStyle/>
        <a:p>
          <a:pPr>
            <a:lnSpc>
              <a:spcPct val="100000"/>
            </a:lnSpc>
            <a:defRPr b="1"/>
          </a:pPr>
          <a:r>
            <a:rPr lang="en-US" b="1"/>
            <a:t>Productive</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Write less code using patterns</a:t>
          </a:r>
        </a:p>
        <a:p>
          <a:pPr>
            <a:lnSpc>
              <a:spcPct val="100000"/>
            </a:lnSpc>
          </a:pPr>
          <a:r>
            <a:rPr lang="en-US" sz="1800"/>
            <a:t>Protect data with readonly members</a:t>
          </a:r>
        </a:p>
        <a:p>
          <a:pPr>
            <a:lnSpc>
              <a:spcPct val="100000"/>
            </a:lnSpc>
          </a:pPr>
          <a:r>
            <a:rPr lang="en-US" sz="1800"/>
            <a:t>Improved using statements for resource management</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fe ring"/>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ning bolt"/>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nd gear"/>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Deployment Flexibility</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Side-by-side deployment, self-contained EXEs</a:t>
          </a:r>
        </a:p>
        <a:p>
          <a:pPr>
            <a:lnSpc>
              <a:spcPct val="100000"/>
            </a:lnSpc>
          </a:pPr>
          <a:r>
            <a:rPr lang="en-US" sz="1800" baseline="0"/>
            <a:t>Install machine global or app local framework</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Windows 10</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Access modern Windows 10 APIs from WPF and WinForms</a:t>
          </a:r>
        </a:p>
        <a:p>
          <a:pPr>
            <a:lnSpc>
              <a:spcPct val="100000"/>
            </a:lnSpc>
          </a:pPr>
          <a:r>
            <a:rPr lang="en-US" sz="1800" baseline="0"/>
            <a:t>Use native Windows 10 controls via XAML islands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WPF and WinForms projects also open source on GitHub</a:t>
          </a:r>
        </a:p>
        <a:p>
          <a:pPr>
            <a:lnSpc>
              <a:spcPct val="100000"/>
            </a:lnSpc>
          </a:pPr>
          <a:r>
            <a:rPr lang="en-US" sz="1800" baseline="0"/>
            <a:t>Take advantage of performance, runtime and API improvements happening in .NET Core </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rotWithShape="1">
          <a:blip xmlns:r="http://schemas.openxmlformats.org/officeDocument/2006/relationships" r:embed="rId3"/>
          <a:srcRect/>
          <a:stretch>
            <a:fillRect l="-1000" r="-1000"/>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2107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a:t>Supports Raspberry Pi and other devices</a:t>
          </a:r>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can now run .NET Core apps in small places, including ASP.NET </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Read sensor data</a:t>
          </a:r>
          <a:br>
            <a:rPr lang="en-US" sz="2400" baseline="0"/>
          </a:br>
          <a:r>
            <a:rPr lang="en-US" sz="2400" baseline="0"/>
            <a:t>&amp; write to displays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Works with containers</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custLinFactNeighborY="406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Y="12012">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a:noFill/>
        </a:ln>
      </dgm:spPr>
      <dgm:extLst>
        <a:ext uri="{E40237B7-FDA0-4F09-8148-C483321AD2D9}">
          <dgm14:cNvPr xmlns:dgm14="http://schemas.microsoft.com/office/drawing/2010/diagram" id="0" name="" descr="Monito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7602">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9766">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5"/>
          <a:srcRect/>
          <a:stretch>
            <a:fillRect l="-5000" r="-5000"/>
          </a:stretch>
        </a:blipFill>
      </dgm:spPr>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dirty="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Web API’s + Identity</a:t>
          </a:r>
          <a:endParaRPr lang="en-US" sz="2600" kern="120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Add security and authentication to Web API’s</a:t>
          </a:r>
        </a:p>
      </dsp:txBody>
      <dsp:txXfrm>
        <a:off x="7727743" y="2385449"/>
        <a:ext cx="3286406" cy="1947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67203"/>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Safe</a:t>
          </a:r>
        </a:p>
      </dsp:txBody>
      <dsp:txXfrm>
        <a:off x="4688" y="1419525"/>
        <a:ext cx="3286406" cy="492960"/>
      </dsp:txXfrm>
    </dsp:sp>
    <dsp:sp modelId="{AD202792-16B7-448B-ABA7-ADB9343E4B9C}">
      <dsp:nvSpPr>
        <dsp:cNvPr id="0" name=""/>
        <dsp:cNvSpPr/>
      </dsp:nvSpPr>
      <dsp:spPr>
        <a:xfrm>
          <a:off x="4688"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Nullable and non-nullable reference types help you write safer code</a:t>
          </a:r>
        </a:p>
        <a:p>
          <a:pPr marL="0" lvl="0" indent="0" algn="ctr" defTabSz="800100">
            <a:lnSpc>
              <a:spcPct val="100000"/>
            </a:lnSpc>
            <a:spcBef>
              <a:spcPct val="0"/>
            </a:spcBef>
            <a:spcAft>
              <a:spcPct val="35000"/>
            </a:spcAft>
            <a:buNone/>
          </a:pPr>
          <a:r>
            <a:rPr lang="en-US" sz="1800" kern="1200"/>
            <a:t>Declare your intent more clearly</a:t>
          </a:r>
        </a:p>
      </dsp:txBody>
      <dsp:txXfrm>
        <a:off x="4688" y="2006477"/>
        <a:ext cx="3286406" cy="2760257"/>
      </dsp:txXfrm>
    </dsp:sp>
    <dsp:sp modelId="{0CDF11CB-23FE-4AF6-90C0-A4F39B25DD2F}">
      <dsp:nvSpPr>
        <dsp:cNvPr id="0" name=""/>
        <dsp:cNvSpPr/>
      </dsp:nvSpPr>
      <dsp:spPr>
        <a:xfrm>
          <a:off x="4934297" y="67203"/>
          <a:ext cx="1150242" cy="115024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Modern</a:t>
          </a:r>
          <a:endParaRPr lang="en-US" sz="2900" kern="1200"/>
        </a:p>
      </dsp:txBody>
      <dsp:txXfrm>
        <a:off x="3866215" y="1419525"/>
        <a:ext cx="3286406" cy="492960"/>
      </dsp:txXfrm>
    </dsp:sp>
    <dsp:sp modelId="{C4314E91-502A-49BB-A666-DB71DA15901A}">
      <dsp:nvSpPr>
        <dsp:cNvPr id="0" name=""/>
        <dsp:cNvSpPr/>
      </dsp:nvSpPr>
      <dsp:spPr>
        <a:xfrm>
          <a:off x="3866215"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Async streams for modern workloads like cloud &amp; IoT communication</a:t>
          </a:r>
        </a:p>
        <a:p>
          <a:pPr marL="0" lvl="0" indent="0" algn="ctr" defTabSz="800100">
            <a:lnSpc>
              <a:spcPct val="100000"/>
            </a:lnSpc>
            <a:spcBef>
              <a:spcPct val="0"/>
            </a:spcBef>
            <a:spcAft>
              <a:spcPct val="35000"/>
            </a:spcAft>
            <a:buNone/>
          </a:pPr>
          <a:r>
            <a:rPr lang="en-US" sz="1800" kern="1200"/>
            <a:t>Easily work with cloud scale datasets using indexes and ranges</a:t>
          </a:r>
        </a:p>
        <a:p>
          <a:pPr marL="0" lvl="0" indent="0" algn="ctr" defTabSz="800100">
            <a:lnSpc>
              <a:spcPct val="100000"/>
            </a:lnSpc>
            <a:spcBef>
              <a:spcPct val="0"/>
            </a:spcBef>
            <a:spcAft>
              <a:spcPct val="35000"/>
            </a:spcAft>
            <a:buNone/>
          </a:pPr>
          <a:endParaRPr lang="en-US" sz="1800" kern="1200"/>
        </a:p>
        <a:p>
          <a:pPr marL="0" lvl="0" indent="0" algn="ctr" defTabSz="800100">
            <a:lnSpc>
              <a:spcPct val="100000"/>
            </a:lnSpc>
            <a:spcBef>
              <a:spcPct val="0"/>
            </a:spcBef>
            <a:spcAft>
              <a:spcPct val="35000"/>
            </a:spcAft>
            <a:buNone/>
          </a:pPr>
          <a:endParaRPr lang="en-US" sz="1800" kern="1200"/>
        </a:p>
      </dsp:txBody>
      <dsp:txXfrm>
        <a:off x="3866215" y="2006477"/>
        <a:ext cx="3286406" cy="2760257"/>
      </dsp:txXfrm>
    </dsp:sp>
    <dsp:sp modelId="{7E85110C-8150-4D35-A74F-599976EDDF22}">
      <dsp:nvSpPr>
        <dsp:cNvPr id="0" name=""/>
        <dsp:cNvSpPr/>
      </dsp:nvSpPr>
      <dsp:spPr>
        <a:xfrm>
          <a:off x="8795825" y="67203"/>
          <a:ext cx="1150242" cy="115024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Productive</a:t>
          </a:r>
          <a:endParaRPr lang="en-US" sz="2900" kern="1200"/>
        </a:p>
      </dsp:txBody>
      <dsp:txXfrm>
        <a:off x="7727743" y="1419525"/>
        <a:ext cx="3286406" cy="492960"/>
      </dsp:txXfrm>
    </dsp:sp>
    <dsp:sp modelId="{3D81694F-76DD-49A0-91C1-DB4789E7C715}">
      <dsp:nvSpPr>
        <dsp:cNvPr id="0" name=""/>
        <dsp:cNvSpPr/>
      </dsp:nvSpPr>
      <dsp:spPr>
        <a:xfrm>
          <a:off x="7727743"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Write less code using patterns</a:t>
          </a:r>
        </a:p>
        <a:p>
          <a:pPr marL="0" lvl="0" indent="0" algn="ctr" defTabSz="800100">
            <a:lnSpc>
              <a:spcPct val="100000"/>
            </a:lnSpc>
            <a:spcBef>
              <a:spcPct val="0"/>
            </a:spcBef>
            <a:spcAft>
              <a:spcPct val="35000"/>
            </a:spcAft>
            <a:buNone/>
          </a:pPr>
          <a:r>
            <a:rPr lang="en-US" sz="1800" kern="1200"/>
            <a:t>Protect data with readonly members</a:t>
          </a:r>
        </a:p>
        <a:p>
          <a:pPr marL="0" lvl="0" indent="0" algn="ctr" defTabSz="800100">
            <a:lnSpc>
              <a:spcPct val="100000"/>
            </a:lnSpc>
            <a:spcBef>
              <a:spcPct val="0"/>
            </a:spcBef>
            <a:spcAft>
              <a:spcPct val="35000"/>
            </a:spcAft>
            <a:buNone/>
          </a:pPr>
          <a:r>
            <a:rPr lang="en-US" sz="1800" kern="1200"/>
            <a:t>Improved using statements for resource management</a:t>
          </a:r>
        </a:p>
      </dsp:txBody>
      <dsp:txXfrm>
        <a:off x="7727743" y="2006477"/>
        <a:ext cx="3286406" cy="2760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529538"/>
          <a:ext cx="1103390" cy="1103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795247"/>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Deployment Flexibility</a:t>
          </a:r>
          <a:endParaRPr lang="en-US" sz="2400" kern="1200"/>
        </a:p>
      </dsp:txBody>
      <dsp:txXfrm>
        <a:off x="114755" y="1795247"/>
        <a:ext cx="3380850" cy="488135"/>
      </dsp:txXfrm>
    </dsp:sp>
    <dsp:sp modelId="{9247A9F3-3C44-4118-94A0-90A6015918F1}">
      <dsp:nvSpPr>
        <dsp:cNvPr id="0" name=""/>
        <dsp:cNvSpPr/>
      </dsp:nvSpPr>
      <dsp:spPr>
        <a:xfrm>
          <a:off x="12329" y="2358880"/>
          <a:ext cx="3585702"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Side-by-side deployment, self-contained EXEs</a:t>
          </a:r>
        </a:p>
        <a:p>
          <a:pPr marL="0" lvl="0" indent="0" algn="ctr" defTabSz="800100">
            <a:lnSpc>
              <a:spcPct val="100000"/>
            </a:lnSpc>
            <a:spcBef>
              <a:spcPct val="0"/>
            </a:spcBef>
            <a:spcAft>
              <a:spcPct val="35000"/>
            </a:spcAft>
            <a:buNone/>
          </a:pPr>
          <a:r>
            <a:rPr lang="en-US" sz="1800" kern="1200" baseline="0"/>
            <a:t>Install machine global or app local framework</a:t>
          </a:r>
          <a:endParaRPr lang="en-US" sz="1800" kern="1200"/>
        </a:p>
      </dsp:txBody>
      <dsp:txXfrm>
        <a:off x="12329" y="2358880"/>
        <a:ext cx="3585702" cy="1945519"/>
      </dsp:txXfrm>
    </dsp:sp>
    <dsp:sp modelId="{AA30765A-80B4-4B96-ADE6-7DC14350B0DC}">
      <dsp:nvSpPr>
        <dsp:cNvPr id="0" name=""/>
        <dsp:cNvSpPr/>
      </dsp:nvSpPr>
      <dsp:spPr>
        <a:xfrm>
          <a:off x="5003587" y="420854"/>
          <a:ext cx="1444823" cy="1538125"/>
        </a:xfrm>
        <a:prstGeom prst="rect">
          <a:avLst/>
        </a:prstGeom>
        <a:blipFill rotWithShape="1">
          <a:blip xmlns:r="http://schemas.openxmlformats.org/officeDocument/2006/relationships" r:embed="rId3"/>
          <a:srcRect/>
          <a:stretch>
            <a:fillRect l="-1000" r="-1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801041"/>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Windows 10</a:t>
          </a:r>
          <a:endParaRPr lang="en-US" sz="2400" kern="1200"/>
        </a:p>
      </dsp:txBody>
      <dsp:txXfrm>
        <a:off x="4149727" y="1801041"/>
        <a:ext cx="3152543" cy="488135"/>
      </dsp:txXfrm>
    </dsp:sp>
    <dsp:sp modelId="{3F1F6005-FCFE-4A2B-BE68-A1F6E1439CDC}">
      <dsp:nvSpPr>
        <dsp:cNvPr id="0" name=""/>
        <dsp:cNvSpPr/>
      </dsp:nvSpPr>
      <dsp:spPr>
        <a:xfrm>
          <a:off x="4149727" y="2289490"/>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Access modern Windows 10 APIs from WPF and WinForms</a:t>
          </a:r>
        </a:p>
        <a:p>
          <a:pPr marL="0" lvl="0" indent="0" algn="ctr" defTabSz="800100">
            <a:lnSpc>
              <a:spcPct val="100000"/>
            </a:lnSpc>
            <a:spcBef>
              <a:spcPct val="0"/>
            </a:spcBef>
            <a:spcAft>
              <a:spcPct val="35000"/>
            </a:spcAft>
            <a:buNone/>
          </a:pPr>
          <a:r>
            <a:rPr lang="en-US" sz="1800" kern="1200" baseline="0"/>
            <a:t>Use native Windows 10 controls via XAML islands</a:t>
          </a:r>
          <a:endParaRPr lang="en-US" sz="1800" kern="1200"/>
        </a:p>
      </dsp:txBody>
      <dsp:txXfrm>
        <a:off x="4149727" y="2289490"/>
        <a:ext cx="3152543" cy="1945519"/>
      </dsp:txXfrm>
    </dsp:sp>
    <dsp:sp modelId="{887A2411-E56E-4B51-8FD1-B1B16073166D}">
      <dsp:nvSpPr>
        <dsp:cNvPr id="0" name=""/>
        <dsp:cNvSpPr/>
      </dsp:nvSpPr>
      <dsp:spPr>
        <a:xfrm>
          <a:off x="8878542" y="529538"/>
          <a:ext cx="1103390" cy="1103390"/>
        </a:xfrm>
        <a:prstGeom prst="rect">
          <a:avLst/>
        </a:prstGeom>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795247"/>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Open Source</a:t>
          </a:r>
          <a:endParaRPr lang="en-US" sz="2000" kern="1200"/>
        </a:p>
      </dsp:txBody>
      <dsp:txXfrm>
        <a:off x="7853965" y="1795247"/>
        <a:ext cx="3152543" cy="488135"/>
      </dsp:txXfrm>
    </dsp:sp>
    <dsp:sp modelId="{7F7F6124-89A7-483E-9F78-684E5A198A9B}">
      <dsp:nvSpPr>
        <dsp:cNvPr id="0" name=""/>
        <dsp:cNvSpPr/>
      </dsp:nvSpPr>
      <dsp:spPr>
        <a:xfrm>
          <a:off x="7853965" y="2337343"/>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WPF and WinForms projects also open source on GitHub</a:t>
          </a:r>
        </a:p>
        <a:p>
          <a:pPr marL="0" lvl="0" indent="0" algn="ctr" defTabSz="800100">
            <a:lnSpc>
              <a:spcPct val="100000"/>
            </a:lnSpc>
            <a:spcBef>
              <a:spcPct val="0"/>
            </a:spcBef>
            <a:spcAft>
              <a:spcPct val="35000"/>
            </a:spcAft>
            <a:buNone/>
          </a:pPr>
          <a:r>
            <a:rPr lang="en-US" sz="1800" kern="1200" baseline="0"/>
            <a:t>Take advantage of performance, runtime and API improvements happening in .NET Core </a:t>
          </a:r>
          <a:endParaRPr lang="en-US" sz="1800" kern="1200"/>
        </a:p>
      </dsp:txBody>
      <dsp:txXfrm>
        <a:off x="7853965" y="2337343"/>
        <a:ext cx="3152543" cy="1945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don’t need to know AngularJS, React, Vue, etc.</a:t>
          </a:r>
          <a:endParaRPr lang="en-US" sz="1800" kern="1200"/>
        </a:p>
        <a:p>
          <a:pPr marL="0" lvl="0" indent="0" algn="ctr" defTabSz="800100">
            <a:lnSpc>
              <a:spcPct val="100000"/>
            </a:lnSpc>
            <a:spcBef>
              <a:spcPct val="0"/>
            </a:spcBef>
            <a:spcAft>
              <a:spcPct val="35000"/>
            </a:spcAft>
            <a:buNone/>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095983"/>
        <a:ext cx="3152543" cy="10289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1054347"/>
          <a:ext cx="1104468" cy="11044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308784"/>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t>Supports Raspberry Pi and other devices</a:t>
          </a:r>
        </a:p>
      </dsp:txBody>
      <dsp:txXfrm>
        <a:off x="109481" y="2308784"/>
        <a:ext cx="3384155" cy="813559"/>
      </dsp:txXfrm>
    </dsp:sp>
    <dsp:sp modelId="{9247A9F3-3C44-4118-94A0-90A6015918F1}">
      <dsp:nvSpPr>
        <dsp:cNvPr id="0" name=""/>
        <dsp:cNvSpPr/>
      </dsp:nvSpPr>
      <dsp:spPr>
        <a:xfrm>
          <a:off x="6955" y="3214651"/>
          <a:ext cx="3589207" cy="64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can now run .NET Core apps in small places, including ASP.NET </a:t>
          </a:r>
          <a:endParaRPr lang="en-US" sz="1800" kern="1200"/>
        </a:p>
      </dsp:txBody>
      <dsp:txXfrm>
        <a:off x="6955" y="3214651"/>
        <a:ext cx="3589207" cy="642063"/>
      </dsp:txXfrm>
    </dsp:sp>
    <dsp:sp modelId="{AA30765A-80B4-4B96-ADE6-7DC14350B0DC}">
      <dsp:nvSpPr>
        <dsp:cNvPr id="0" name=""/>
        <dsp:cNvSpPr/>
      </dsp:nvSpPr>
      <dsp:spPr>
        <a:xfrm>
          <a:off x="5226233" y="925928"/>
          <a:ext cx="999954" cy="10716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265876"/>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Read sensor data</a:t>
          </a:r>
          <a:br>
            <a:rPr lang="en-US" sz="2400" kern="1200" baseline="0"/>
          </a:br>
          <a:r>
            <a:rPr lang="en-US" sz="2400" kern="1200" baseline="0"/>
            <a:t>&amp; write to displays</a:t>
          </a:r>
          <a:endParaRPr lang="en-US" sz="2400" kern="1200"/>
        </a:p>
      </dsp:txBody>
      <dsp:txXfrm>
        <a:off x="4148397" y="2265876"/>
        <a:ext cx="3155625" cy="813559"/>
      </dsp:txXfrm>
    </dsp:sp>
    <dsp:sp modelId="{3F1F6005-FCFE-4A2B-BE68-A1F6E1439CDC}">
      <dsp:nvSpPr>
        <dsp:cNvPr id="0" name=""/>
        <dsp:cNvSpPr/>
      </dsp:nvSpPr>
      <dsp:spPr>
        <a:xfrm>
          <a:off x="4159821" y="3171947"/>
          <a:ext cx="3155625" cy="91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kern="1200"/>
        </a:p>
      </dsp:txBody>
      <dsp:txXfrm>
        <a:off x="4159821" y="3171947"/>
        <a:ext cx="3155625" cy="917394"/>
      </dsp:txXfrm>
    </dsp:sp>
    <dsp:sp modelId="{887A2411-E56E-4B51-8FD1-B1B16073166D}">
      <dsp:nvSpPr>
        <dsp:cNvPr id="0" name=""/>
        <dsp:cNvSpPr/>
      </dsp:nvSpPr>
      <dsp:spPr>
        <a:xfrm>
          <a:off x="8908613" y="1057423"/>
          <a:ext cx="1050913" cy="1087956"/>
        </a:xfrm>
        <a:prstGeom prst="rect">
          <a:avLst/>
        </a:prstGeom>
        <a:blipFill rotWithShape="1">
          <a:blip xmlns:r="http://schemas.openxmlformats.org/officeDocument/2006/relationships" r:embed="rId5"/>
          <a:srcRect/>
          <a:stretch>
            <a:fillRect l="-5000" r="-5000"/>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262301"/>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Works with containers</a:t>
          </a:r>
          <a:endParaRPr lang="en-US" sz="2000" kern="1200"/>
        </a:p>
      </dsp:txBody>
      <dsp:txXfrm>
        <a:off x="7856257" y="2262301"/>
        <a:ext cx="3155625" cy="813559"/>
      </dsp:txXfrm>
    </dsp:sp>
    <dsp:sp modelId="{7F7F6124-89A7-483E-9F78-684E5A198A9B}">
      <dsp:nvSpPr>
        <dsp:cNvPr id="0" name=""/>
        <dsp:cNvSpPr/>
      </dsp:nvSpPr>
      <dsp:spPr>
        <a:xfrm>
          <a:off x="7856257" y="3123088"/>
          <a:ext cx="3155625" cy="6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kern="1200"/>
        </a:p>
      </dsp:txBody>
      <dsp:txXfrm>
        <a:off x="7856257" y="3123088"/>
        <a:ext cx="3155625" cy="64627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10/28/2019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uget.org/packages/System.Device.Gpi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let’s talk about C#. </a:t>
            </a:r>
          </a:p>
          <a:p>
            <a:endParaRPr lang="en-US" dirty="0"/>
          </a:p>
          <a:p>
            <a:r>
              <a:rPr lang="en-US" dirty="0"/>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571737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Most features of C# 8.0 capture a common action with new syntax, avoiding the bugs that come from having to write and maintain the longer version you would have had before.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 8.0 embraces modern development because the operations that get new syntax are ones with emerging importance in the modern developer landscape, like working with cloud scale datasets and asynchronous communication. </a:t>
            </a:r>
          </a:p>
          <a:p>
            <a:r>
              <a:rPr lang="en-US" sz="1200" kern="1200" dirty="0">
                <a:solidFill>
                  <a:schemeClr val="tx1"/>
                </a:solidFill>
                <a:effectLst/>
                <a:latin typeface="+mn-lt"/>
                <a:ea typeface="+mn-ea"/>
                <a:cs typeface="+mn-cs"/>
              </a:rPr>
              <a:t> </a:t>
            </a:r>
          </a:p>
          <a:p>
            <a:r>
              <a:rPr lang="en-US"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18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599862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shift to the client and talk about Windows desktop apps. </a:t>
            </a:r>
          </a:p>
          <a:p>
            <a:endParaRPr lang="en-US" dirty="0"/>
          </a:p>
          <a:p>
            <a:r>
              <a:rPr lang="en-US" dirty="0"/>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43694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we have millions of Windows developers using .NET. So .NET Core has added support for Windows Forms and WPF. This allows you to take advantage of the innovation happening in .NET Core, while still using the UI frameworks you know and love.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92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3319194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92442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Blazor</a:t>
            </a:r>
            <a:r>
              <a:rPr lang="en-US" sz="1200" kern="1200" dirty="0">
                <a:solidFill>
                  <a:schemeClr val="tx1"/>
                </a:solidFill>
                <a:effectLst/>
                <a:latin typeface="+mn-lt"/>
                <a:ea typeface="+mn-ea"/>
                <a:cs typeface="+mn-cs"/>
              </a:rPr>
              <a:t> is a new client-side web UI framework based on .NET and C# instead of JavaScript.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not anymore! </a:t>
            </a:r>
            <a:r>
              <a:rPr lang="en-US" sz="1200" kern="1200" dirty="0" err="1">
                <a:solidFill>
                  <a:schemeClr val="tx1"/>
                </a:solidFill>
                <a:effectLst/>
                <a:latin typeface="+mn-lt"/>
                <a:ea typeface="+mn-ea"/>
                <a:cs typeface="+mn-cs"/>
              </a:rPr>
              <a:t>Blazor</a:t>
            </a:r>
            <a:r>
              <a:rPr lang="en-US" sz="1200" kern="1200" dirty="0">
                <a:solidFill>
                  <a:schemeClr val="tx1"/>
                </a:solidFill>
                <a:effectLst/>
                <a:latin typeface="+mn-lt"/>
                <a:ea typeface="+mn-ea"/>
                <a:cs typeface="+mn-cs"/>
              </a:rPr>
              <a:t> enables full-stack web development with .NET using only open web standards. .NET Core 3.0 ships support for </a:t>
            </a:r>
            <a:r>
              <a:rPr lang="en-US" sz="1200" kern="1200" dirty="0" err="1">
                <a:solidFill>
                  <a:schemeClr val="tx1"/>
                </a:solidFill>
                <a:effectLst/>
                <a:latin typeface="+mn-lt"/>
                <a:ea typeface="+mn-ea"/>
                <a:cs typeface="+mn-cs"/>
              </a:rPr>
              <a:t>Blazor</a:t>
            </a:r>
            <a:r>
              <a:rPr lang="en-US" sz="1200" kern="1200" dirty="0">
                <a:solidFill>
                  <a:schemeClr val="tx1"/>
                </a:solidFill>
                <a:effectLst/>
                <a:latin typeface="+mn-lt"/>
                <a:ea typeface="+mn-ea"/>
                <a:cs typeface="+mn-cs"/>
              </a:rPr>
              <a:t> Server apps, which enables you to handle client-side UI interactions over a real-time </a:t>
            </a:r>
            <a:r>
              <a:rPr lang="en-US" sz="1200" kern="1200" dirty="0" err="1">
                <a:solidFill>
                  <a:schemeClr val="tx1"/>
                </a:solidFill>
                <a:effectLst/>
                <a:latin typeface="+mn-lt"/>
                <a:ea typeface="+mn-ea"/>
                <a:cs typeface="+mn-cs"/>
              </a:rPr>
              <a:t>SignalR</a:t>
            </a:r>
            <a:r>
              <a:rPr lang="en-US" sz="1200" kern="1200" dirty="0">
                <a:solidFill>
                  <a:schemeClr val="tx1"/>
                </a:solidFill>
                <a:effectLst/>
                <a:latin typeface="+mn-lt"/>
                <a:ea typeface="+mn-ea"/>
                <a:cs typeface="+mn-cs"/>
              </a:rPr>
              <a:t> connection. And in the near future with </a:t>
            </a:r>
            <a:r>
              <a:rPr lang="en-US" sz="1200" kern="1200" dirty="0" err="1">
                <a:solidFill>
                  <a:schemeClr val="tx1"/>
                </a:solidFill>
                <a:effectLst/>
                <a:latin typeface="+mn-lt"/>
                <a:ea typeface="+mn-ea"/>
                <a:cs typeface="+mn-cs"/>
              </a:rPr>
              <a:t>Blazor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WebAssembly</a:t>
            </a:r>
            <a:r>
              <a:rPr lang="en-US" sz="1200" kern="1200" dirty="0">
                <a:solidFill>
                  <a:schemeClr val="tx1"/>
                </a:solidFill>
                <a:effectLst/>
                <a:latin typeface="+mn-lt"/>
                <a:ea typeface="+mn-ea"/>
                <a:cs typeface="+mn-cs"/>
              </a:rPr>
              <a:t> you'll be able to run your .NET code directly in the browser on </a:t>
            </a:r>
            <a:r>
              <a:rPr lang="en-US" sz="1200" kern="1200" dirty="0" err="1">
                <a:solidFill>
                  <a:schemeClr val="tx1"/>
                </a:solidFill>
                <a:effectLst/>
                <a:latin typeface="+mn-lt"/>
                <a:ea typeface="+mn-ea"/>
                <a:cs typeface="+mn-cs"/>
              </a:rPr>
              <a:t>WebAssembly</a:t>
            </a:r>
            <a:r>
              <a:rPr lang="en-US" sz="1200" kern="1200" dirty="0">
                <a:solidFill>
                  <a:schemeClr val="tx1"/>
                </a:solidFill>
                <a:effectLst/>
                <a:latin typeface="+mn-lt"/>
                <a:ea typeface="+mn-ea"/>
                <a:cs typeface="+mn-cs"/>
              </a:rPr>
              <a:t>-based .NET runtime.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55094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build anything with .NET.  </a:t>
            </a:r>
          </a:p>
          <a:p>
            <a:endParaRPr lang="en-US" baseline="0" dirty="0"/>
          </a:p>
          <a:p>
            <a:r>
              <a:rPr lang="en-US" baseline="0" dirty="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2342382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that we support ARM32/ARM64 (that’s for the Pi and friends) but also x64 for devices that need more horse power. This matches the IoT edge offering</a:t>
            </a:r>
          </a:p>
          <a:p>
            <a:r>
              <a:rPr lang="en-US" dirty="0"/>
              <a:t>We offer a new API, in this package: </a:t>
            </a:r>
            <a:r>
              <a:rPr lang="en-US" dirty="0">
                <a:hlinkClick r:id="rId3"/>
              </a:rPr>
              <a:t>https://www.nuget.org/packages/System.Device.Gpio</a:t>
            </a:r>
            <a:r>
              <a:rPr lang="en-US" dirty="0"/>
              <a:t>. Supports GPIO, PWM, SPI and I2C.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339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2252918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340227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10/28/2019 18:08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063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25</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123550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Of course, Visual Studio is our favorite IDE and we see Visual Studio 2019, released in April, has the fastest adoption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Amazing developers like you have built incredible software with .NET for millions of companies around the world, in every industry. Here’s just a few.  You can read their stories on our dot.net website. </a:t>
            </a:r>
          </a:p>
          <a:p>
            <a:endParaRPr lang="en-US" b="0"/>
          </a:p>
          <a:p>
            <a:r>
              <a:rPr lang="en-US" b="0"/>
              <a:t>&lt;CLICK&gt;</a:t>
            </a:r>
          </a:p>
          <a:p>
            <a:endParaRPr lang="en-US" b="1"/>
          </a:p>
          <a:p>
            <a:r>
              <a:rPr lang="en-US" b="1" i="1"/>
              <a:t>Customer notes (optional to call out here. Suggest keep it quick)</a:t>
            </a:r>
          </a:p>
          <a:p>
            <a:r>
              <a:rPr lang="en-US" b="1"/>
              <a:t>Setpoint Medical:</a:t>
            </a:r>
          </a:p>
          <a:p>
            <a:r>
              <a:rPr lang="en-US" sz="1200" b="0" i="0" u="none" strike="noStrike" kern="1200">
                <a:solidFill>
                  <a:schemeClr val="tx1"/>
                </a:solidFill>
                <a:effectLst/>
                <a:latin typeface="+mn-lt"/>
                <a:ea typeface="+mn-ea"/>
                <a:cs typeface="+mn-cs"/>
              </a:rPr>
              <a:t>As a 35-person startup company, </a:t>
            </a:r>
            <a:r>
              <a:rPr lang="en-US" sz="1200" b="1" i="0" u="none" strike="noStrike" kern="1200" err="1">
                <a:solidFill>
                  <a:schemeClr val="tx1"/>
                </a:solidFill>
                <a:effectLst/>
                <a:latin typeface="+mn-lt"/>
                <a:ea typeface="+mn-ea"/>
                <a:cs typeface="+mn-cs"/>
              </a:rPr>
              <a:t>SetPoint</a:t>
            </a:r>
            <a:r>
              <a:rPr lang="en-US" sz="1200" b="1" i="0" u="none" strike="noStrike" kern="1200">
                <a:solidFill>
                  <a:schemeClr val="tx1"/>
                </a:solidFill>
                <a:effectLst/>
                <a:latin typeface="+mn-lt"/>
                <a:ea typeface="+mn-ea"/>
                <a:cs typeface="+mn-cs"/>
              </a:rPr>
              <a:t> Medical is a pioneer in bioelectronic medicine </a:t>
            </a:r>
            <a:r>
              <a:rPr lang="en-US" sz="1200" b="0" i="0" u="none" strike="noStrike" kern="1200">
                <a:solidFill>
                  <a:schemeClr val="tx1"/>
                </a:solidFill>
                <a:effectLst/>
                <a:latin typeface="+mn-lt"/>
                <a:ea typeface="+mn-ea"/>
                <a:cs typeface="+mn-cs"/>
              </a:rPr>
              <a:t>and has developed an implantable electronic therapy for treatment of chronic autoimmune diseases. </a:t>
            </a:r>
            <a:r>
              <a:rPr lang="en-US" sz="1200" b="1" i="0" u="none" strike="noStrike" kern="1200">
                <a:solidFill>
                  <a:schemeClr val="tx1"/>
                </a:solidFill>
                <a:effectLst/>
                <a:latin typeface="+mn-lt"/>
                <a:ea typeface="+mn-ea"/>
                <a:cs typeface="+mn-cs"/>
              </a:rPr>
              <a:t>This field has the potential to disrupt the pharma industry by eliminating drug treatments and side effects for these diseases. </a:t>
            </a:r>
            <a:r>
              <a:rPr lang="en-US" sz="1200" b="0" i="0" u="none" strike="noStrike" kern="1200">
                <a:solidFill>
                  <a:schemeClr val="tx1"/>
                </a:solidFill>
                <a:effectLst/>
                <a:latin typeface="+mn-lt"/>
                <a:ea typeface="+mn-ea"/>
                <a:cs typeface="+mn-cs"/>
              </a:rPr>
              <a:t>They build implantable medical devices used to treat the symptoms of a variety of autoimmune disorders, including Rheumatoid Arthritis, Chron’s Disease, and even Multiple Sclerosis. </a:t>
            </a:r>
            <a:r>
              <a:rPr lang="en-US" b="1"/>
              <a:t> </a:t>
            </a:r>
          </a:p>
          <a:p>
            <a:endParaRPr lang="en-US" b="1"/>
          </a:p>
          <a:p>
            <a:r>
              <a:rPr lang="en-US" b="0"/>
              <a:t>They use WPF for their test infrastructure and applications. </a:t>
            </a:r>
            <a:r>
              <a:rPr lang="en-US" b="1"/>
              <a:t>Moving to .NET Core 3.0 allowed them to take advantage of Windows 10 Bluetooth stack which dramatically simplified their application and helped them achieve regulatory compliance from the US government. </a:t>
            </a:r>
          </a:p>
          <a:p>
            <a:endParaRPr lang="en-US" b="0"/>
          </a:p>
          <a:p>
            <a:r>
              <a:rPr lang="en-US" b="1"/>
              <a:t>UPS: </a:t>
            </a:r>
            <a:r>
              <a:rPr lang="en-US" b="0"/>
              <a:t>(everyone knows UPS)</a:t>
            </a:r>
          </a:p>
          <a:p>
            <a:r>
              <a:rPr lang="en-US" sz="1200" b="0" i="0" u="none" strike="noStrike" kern="1200">
                <a:solidFill>
                  <a:schemeClr val="tx1"/>
                </a:solidFill>
                <a:effectLst/>
                <a:latin typeface="+mn-lt"/>
                <a:ea typeface="+mn-ea"/>
                <a:cs typeface="+mn-cs"/>
              </a:rPr>
              <a:t>UPS Mobile app—has improved customer experience and </a:t>
            </a:r>
            <a:r>
              <a:rPr lang="en-US" sz="1200" b="1" i="0" u="none" strike="noStrike" kern="1200">
                <a:solidFill>
                  <a:schemeClr val="tx1"/>
                </a:solidFill>
                <a:effectLst/>
                <a:latin typeface="+mn-lt"/>
                <a:ea typeface="+mn-ea"/>
                <a:cs typeface="+mn-cs"/>
              </a:rPr>
              <a:t>nearly halved the amount of code, compared with the previous platform-specific versions</a:t>
            </a:r>
            <a:r>
              <a:rPr lang="en-US" sz="1200" b="0" i="0" u="none" strike="noStrike" kern="1200">
                <a:solidFill>
                  <a:schemeClr val="tx1"/>
                </a:solidFill>
                <a:effectLst/>
                <a:latin typeface="+mn-lt"/>
                <a:ea typeface="+mn-ea"/>
                <a:cs typeface="+mn-cs"/>
              </a:rPr>
              <a:t>. Developers quickly brought the app to market using Visual Studio Tools for Xamarin. </a:t>
            </a:r>
          </a:p>
          <a:p>
            <a:endParaRPr lang="en-US" b="0"/>
          </a:p>
          <a:p>
            <a:r>
              <a:rPr lang="en-US" b="1"/>
              <a:t>Siemens </a:t>
            </a:r>
            <a:r>
              <a:rPr lang="en-US" sz="1200" b="1" i="0" u="none" strike="noStrike" kern="1200" err="1">
                <a:solidFill>
                  <a:schemeClr val="tx1"/>
                </a:solidFill>
                <a:effectLst/>
                <a:latin typeface="+mn-lt"/>
                <a:ea typeface="+mn-ea"/>
                <a:cs typeface="+mn-cs"/>
              </a:rPr>
              <a:t>Healthineers</a:t>
            </a:r>
            <a:r>
              <a:rPr lang="en-US" b="1"/>
              <a:t>: </a:t>
            </a:r>
          </a:p>
          <a:p>
            <a:r>
              <a:rPr lang="en-US" sz="1200" b="0" i="0" u="none" strike="noStrike" kern="1200">
                <a:solidFill>
                  <a:schemeClr val="tx1"/>
                </a:solidFill>
                <a:effectLst/>
                <a:latin typeface="+mn-lt"/>
                <a:ea typeface="+mn-ea"/>
                <a:cs typeface="+mn-cs"/>
              </a:rPr>
              <a:t>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is leading the digitalization of healthcare by helping health providers and solution developers bring more value to the delivery of care, ultimately improving the quality of insights derived from healthcare data. 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uses Microsoft Azure to make solutions more accessible, and it </a:t>
            </a:r>
            <a:r>
              <a:rPr lang="en-US" sz="1200" b="1" i="0" u="none" strike="noStrike" kern="1200">
                <a:solidFill>
                  <a:schemeClr val="tx1"/>
                </a:solidFill>
                <a:effectLst/>
                <a:latin typeface="+mn-lt"/>
                <a:ea typeface="+mn-ea"/>
                <a:cs typeface="+mn-cs"/>
              </a:rPr>
              <a:t>uses Azure Kubernetes Service (AKS) and .NET Core for a fast, efficient, and competitive development pipeline.</a:t>
            </a:r>
          </a:p>
          <a:p>
            <a:endParaRPr lang="en-US" sz="1200" b="0" i="0" u="none" strike="noStrike" kern="1200">
              <a:solidFill>
                <a:schemeClr val="tx1"/>
              </a:solidFill>
              <a:effectLst/>
              <a:latin typeface="+mn-lt"/>
              <a:ea typeface="+mn-ea"/>
              <a:cs typeface="+mn-cs"/>
            </a:endParaRPr>
          </a:p>
          <a:p>
            <a:r>
              <a:rPr lang="en-US" b="1"/>
              <a:t>Evolution Software:</a:t>
            </a:r>
          </a:p>
          <a:p>
            <a:r>
              <a:rPr lang="en-US" sz="1200" b="0" i="0" u="none" strike="noStrike" kern="1200">
                <a:solidFill>
                  <a:schemeClr val="tx1"/>
                </a:solidFill>
                <a:effectLst/>
                <a:latin typeface="+mn-lt"/>
                <a:ea typeface="+mn-ea"/>
                <a:cs typeface="+mn-cs"/>
              </a:rPr>
              <a:t>Evolution Software Design, Inc. is a consulting firm that helps other organizations apply technology more effectively through strategic technology solutions and by developing healthcare, e-commerce, agriculture, and enterprise applications. One of the company's recent ventures is in the hazelnut industry, partnering with various hazelnut processing companies to improve the quality of hazelnuts from farm to consumer using machine learning and ML.NET. </a:t>
            </a:r>
            <a:r>
              <a:rPr lang="en-US" b="0"/>
              <a:t>Evolution Software </a:t>
            </a:r>
            <a:r>
              <a:rPr lang="en-US" b="1"/>
              <a:t>uses ML.NET to predict moisture levels of hazelnuts during the commercial drying process and alerts operators when they reach the ideal level.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10/28/2019 18:08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90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get to why we’re here today. .NET Core 3.0 has released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18928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We’ve also just released some updates for Visual Studio 2019 version 16.3 and Visual Studio 2019 for Mac version 8.3!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Both add support for .NET Core 3.0 and C# 8.0, have many productivity and performance enhancements and have support for building iOS 13 &amp; Android 10 mobile apps.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particular, Visual Studio: </a:t>
            </a:r>
          </a:p>
          <a:p>
            <a:r>
              <a:rPr lang="en-US" sz="1200" kern="1200">
                <a:solidFill>
                  <a:schemeClr val="tx1"/>
                </a:solidFill>
                <a:effectLst/>
                <a:latin typeface="+mn-lt"/>
                <a:ea typeface="+mn-ea"/>
                <a:cs typeface="+mn-cs"/>
              </a:rPr>
              <a:t>-   Adds support for creating WPF and Windows Forms desktop applications with .NET Core 3.0, alongside ASP.NET Core web and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applications, </a:t>
            </a:r>
            <a:r>
              <a:rPr lang="en-US" sz="1200" kern="1200" err="1">
                <a:solidFill>
                  <a:schemeClr val="tx1"/>
                </a:solidFill>
                <a:effectLst/>
                <a:latin typeface="+mn-lt"/>
                <a:ea typeface="+mn-ea"/>
                <a:cs typeface="+mn-cs"/>
              </a:rPr>
              <a:t>gRPC</a:t>
            </a:r>
            <a:r>
              <a:rPr lang="en-US" sz="1200" kern="1200">
                <a:solidFill>
                  <a:schemeClr val="tx1"/>
                </a:solidFill>
                <a:effectLst/>
                <a:latin typeface="+mn-lt"/>
                <a:ea typeface="+mn-ea"/>
                <a:cs typeface="+mn-cs"/>
              </a:rPr>
              <a:t> services, and much more. </a:t>
            </a:r>
          </a:p>
          <a:p>
            <a:r>
              <a:rPr lang="en-US" sz="1200" kern="1200">
                <a:solidFill>
                  <a:schemeClr val="tx1"/>
                </a:solidFill>
                <a:effectLst/>
                <a:latin typeface="+mn-lt"/>
                <a:ea typeface="+mn-ea"/>
                <a:cs typeface="+mn-cs"/>
              </a:rPr>
              <a:t>-   You can publish .NET Core 3.0 worker projects to Azure Container Registry, </a:t>
            </a:r>
            <a:r>
              <a:rPr lang="en-US" sz="1200" kern="1200" err="1">
                <a:solidFill>
                  <a:schemeClr val="tx1"/>
                </a:solidFill>
                <a:effectLst/>
                <a:latin typeface="+mn-lt"/>
                <a:ea typeface="+mn-ea"/>
                <a:cs typeface="+mn-cs"/>
              </a:rPr>
              <a:t>DockerHub</a:t>
            </a:r>
            <a:r>
              <a:rPr lang="en-US" sz="1200" kern="1200">
                <a:solidFill>
                  <a:schemeClr val="tx1"/>
                </a:solidFill>
                <a:effectLst/>
                <a:latin typeface="+mn-lt"/>
                <a:ea typeface="+mn-ea"/>
                <a:cs typeface="+mn-cs"/>
              </a:rPr>
              <a:t>, and elsewhere. </a:t>
            </a:r>
          </a:p>
          <a:p>
            <a:pPr marL="171450" indent="-171450">
              <a:buFontTx/>
              <a:buChar char="-"/>
            </a:pPr>
            <a:r>
              <a:rPr lang="en-US" sz="1200" kern="1200">
                <a:solidFill>
                  <a:schemeClr val="tx1"/>
                </a:solidFill>
                <a:effectLst/>
                <a:latin typeface="+mn-lt"/>
                <a:ea typeface="+mn-ea"/>
                <a:cs typeface="+mn-cs"/>
              </a:rPr>
              <a:t>We also added for targeting .NET Framework 4.8 and F# 4.7. </a:t>
            </a:r>
          </a:p>
          <a:p>
            <a:pPr marL="171450" indent="-171450">
              <a:buFontTx/>
              <a:buChar char="-"/>
            </a:pPr>
            <a:r>
              <a:rPr lang="en-US" sz="1200" kern="1200">
                <a:solidFill>
                  <a:schemeClr val="tx1"/>
                </a:solidFill>
                <a:effectLst/>
                <a:latin typeface="+mn-lt"/>
                <a:ea typeface="+mn-ea"/>
                <a:cs typeface="+mn-cs"/>
              </a:rPr>
              <a:t>Multiple productivity improvements were added for .NET developers, like more </a:t>
            </a:r>
            <a:r>
              <a:rPr lang="en-US" sz="1200" kern="1200" err="1">
                <a:solidFill>
                  <a:schemeClr val="tx1"/>
                </a:solidFill>
                <a:effectLst/>
                <a:latin typeface="+mn-lt"/>
                <a:ea typeface="+mn-ea"/>
                <a:cs typeface="+mn-cs"/>
              </a:rPr>
              <a:t>refactorings</a:t>
            </a:r>
            <a:r>
              <a:rPr lang="en-US" sz="1200" kern="1200">
                <a:solidFill>
                  <a:schemeClr val="tx1"/>
                </a:solidFill>
                <a:effectLst/>
                <a:latin typeface="+mn-lt"/>
                <a:ea typeface="+mn-ea"/>
                <a:cs typeface="+mn-cs"/>
              </a:rPr>
              <a:t> and search capabilities.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Visual Studio 2019 for Mac:</a:t>
            </a:r>
          </a:p>
          <a:p>
            <a:pPr marL="171450" indent="-171450">
              <a:buFontTx/>
              <a:buChar char="-"/>
            </a:pPr>
            <a:r>
              <a:rPr lang="en-US" sz="1200" kern="1200">
                <a:solidFill>
                  <a:schemeClr val="tx1"/>
                </a:solidFill>
                <a:effectLst/>
                <a:latin typeface="+mn-lt"/>
                <a:ea typeface="+mn-ea"/>
                <a:cs typeface="+mn-cs"/>
              </a:rPr>
              <a:t>We enhanced productivity with new C#, Web and XAML editors </a:t>
            </a:r>
          </a:p>
          <a:p>
            <a:pPr marL="171450" indent="-171450">
              <a:buFontTx/>
              <a:buChar char="-"/>
            </a:pP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221760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.NET Core 3.0 in their tools and controls today as well. </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1261076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show you how .NET can be used to build any type of app. We’re going to start with cloud development and microservices. </a:t>
            </a:r>
          </a:p>
          <a:p>
            <a:endParaRPr lang="en-US"/>
          </a:p>
          <a:p>
            <a:r>
              <a:rPr lang="en-US"/>
              <a:t>&lt;CLICK TO NEXT SLIDE&gt;</a:t>
            </a:r>
          </a:p>
        </p:txBody>
      </p:sp>
      <p:sp>
        <p:nvSpPr>
          <p:cNvPr id="4" name="Slide Number Placeholder 3"/>
          <p:cNvSpPr>
            <a:spLocks noGrp="1"/>
          </p:cNvSpPr>
          <p:nvPr>
            <p:ph type="sldNum" sz="quarter" idx="10"/>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30027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ton of features to ASP.NET Core in version 3.0 on order to make building resilient microservices easier. </a:t>
            </a:r>
          </a:p>
          <a:p>
            <a:endParaRPr lang="en-US" dirty="0"/>
          </a:p>
          <a:p>
            <a:r>
              <a:rPr lang="en-US" sz="1200" b="0" i="0" kern="1200" dirty="0">
                <a:solidFill>
                  <a:schemeClr val="tx1"/>
                </a:solidFill>
                <a:effectLst/>
                <a:latin typeface="+mn-lt"/>
                <a:ea typeface="+mn-ea"/>
                <a:cs typeface="+mn-cs"/>
              </a:rPr>
              <a:t>Protocol buffers are a flexible, efficient, automated mechanism for serializing structured data – think XML, but smaller, faster, and simpler. You define how you want your data to be structured once, then you can use special generated source code to easily write and read your structured data to and from a variety of data streams and using a variety of languages.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4263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11" r:id="rId10"/>
    <p:sldLayoutId id="2147483714" r:id="rId11"/>
    <p:sldLayoutId id="2147483752" r:id="rId12"/>
    <p:sldLayoutId id="2147483753" r:id="rId13"/>
    <p:sldLayoutId id="2147483728" r:id="rId14"/>
    <p:sldLayoutId id="2147483726" r:id="rId15"/>
    <p:sldLayoutId id="2147483754" r:id="rId16"/>
    <p:sldLayoutId id="214748375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1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112.png"/><Relationship Id="rId5" Type="http://schemas.openxmlformats.org/officeDocument/2006/relationships/image" Target="../media/image21.png"/><Relationship Id="rId15" Type="http://schemas.openxmlformats.org/officeDocument/2006/relationships/image" Target="../media/image116.svg"/><Relationship Id="rId10" Type="http://schemas.openxmlformats.org/officeDocument/2006/relationships/image" Target="../media/image111.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15.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7.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7.jpeg"/><Relationship Id="rId21" Type="http://schemas.openxmlformats.org/officeDocument/2006/relationships/image" Target="../media/image44.png"/><Relationship Id="rId34" Type="http://schemas.openxmlformats.org/officeDocument/2006/relationships/image" Target="../media/image57.jp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jp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notesSlide" Target="../notesSlides/notesSlide4.xml"/><Relationship Id="rId16" Type="http://schemas.openxmlformats.org/officeDocument/2006/relationships/image" Target="../media/image39.jpg"/><Relationship Id="rId20" Type="http://schemas.openxmlformats.org/officeDocument/2006/relationships/image" Target="../media/image43.png"/><Relationship Id="rId29" Type="http://schemas.openxmlformats.org/officeDocument/2006/relationships/image" Target="../media/image52.svg"/><Relationship Id="rId1" Type="http://schemas.openxmlformats.org/officeDocument/2006/relationships/slideLayout" Target="../slideLayouts/slideLayout17.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svg"/><Relationship Id="rId32" Type="http://schemas.openxmlformats.org/officeDocument/2006/relationships/image" Target="../media/image55.svg"/><Relationship Id="rId5" Type="http://schemas.openxmlformats.org/officeDocument/2006/relationships/image" Target="../media/image28.png"/><Relationship Id="rId15" Type="http://schemas.openxmlformats.org/officeDocument/2006/relationships/image" Target="../media/image38.jp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svg"/><Relationship Id="rId19" Type="http://schemas.openxmlformats.org/officeDocument/2006/relationships/image" Target="../media/image42.png"/><Relationship Id="rId31" Type="http://schemas.openxmlformats.org/officeDocument/2006/relationships/image" Target="../media/image54.png"/><Relationship Id="rId4" Type="http://schemas.openxmlformats.org/officeDocument/2006/relationships/hyperlink" Target="http://www.dot.net/customers" TargetMode="External"/><Relationship Id="rId9" Type="http://schemas.openxmlformats.org/officeDocument/2006/relationships/image" Target="../media/image32.png"/><Relationship Id="rId14" Type="http://schemas.openxmlformats.org/officeDocument/2006/relationships/image" Target="../media/image37.jpg"/><Relationship Id="rId22" Type="http://schemas.openxmlformats.org/officeDocument/2006/relationships/image" Target="../media/image45.svg"/><Relationship Id="rId27" Type="http://schemas.openxmlformats.org/officeDocument/2006/relationships/image" Target="../media/image50.svg"/><Relationship Id="rId30"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7.xml"/><Relationship Id="rId16" Type="http://schemas.openxmlformats.org/officeDocument/2006/relationships/image" Target="../media/image72.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Core 3</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429000"/>
            <a:ext cx="9860611" cy="1558011"/>
          </a:xfrm>
        </p:spPr>
        <p:txBody>
          <a:bodyPr/>
          <a:lstStyle/>
          <a:p>
            <a:r>
              <a:rPr lang="en-US" dirty="0"/>
              <a:t>Mariano Sánchez	</a:t>
            </a:r>
            <a:br>
              <a:rPr lang="en-US" dirty="0"/>
            </a:br>
            <a:r>
              <a:rPr lang="en-US" dirty="0"/>
              <a:t>@marianosz</a:t>
            </a:r>
            <a:br>
              <a:rPr lang="en-US" dirty="0"/>
            </a:br>
            <a:r>
              <a:rPr lang="en-US" dirty="0"/>
              <a:t>sanchezmariano@outlook.com</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dirty="0"/>
              <a:t>ASP.NET Core 3.0</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58793"/>
          </a:xfrm>
        </p:spPr>
        <p:txBody>
          <a:bodyPr/>
          <a:lstStyle/>
          <a:p>
            <a:pPr algn="ctr"/>
            <a:r>
              <a:rPr lang="en-US"/>
              <a:t>C#</a:t>
            </a:r>
          </a:p>
        </p:txBody>
      </p:sp>
    </p:spTree>
    <p:extLst>
      <p:ext uri="{BB962C8B-B14F-4D97-AF65-F5344CB8AC3E}">
        <p14:creationId xmlns:p14="http://schemas.microsoft.com/office/powerpoint/2010/main" val="3756406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C# 8.0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4957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28245"/>
            <a:ext cx="10010687" cy="932563"/>
          </a:xfrm>
        </p:spPr>
        <p:txBody>
          <a:bodyPr/>
          <a:lstStyle/>
          <a:p>
            <a:r>
              <a:rPr lang="en-US" sz="5400"/>
              <a:t>C# 8.0</a:t>
            </a:r>
          </a:p>
        </p:txBody>
      </p:sp>
      <p:sp>
        <p:nvSpPr>
          <p:cNvPr id="4" name="Rectangle: Rounded Corners 3">
            <a:extLst>
              <a:ext uri="{FF2B5EF4-FFF2-40B4-BE49-F238E27FC236}">
                <a16:creationId xmlns:a16="http://schemas.microsoft.com/office/drawing/2014/main" id="{EFA20DA0-F60E-48C6-B736-E007980FF40E}"/>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182807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Windows desktop apps</a:t>
            </a:r>
          </a:p>
        </p:txBody>
      </p:sp>
    </p:spTree>
    <p:extLst>
      <p:ext uri="{BB962C8B-B14F-4D97-AF65-F5344CB8AC3E}">
        <p14:creationId xmlns:p14="http://schemas.microsoft.com/office/powerpoint/2010/main" val="16592370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for Windows Desktop</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190478577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5133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.NET Core 3.0 Windows Forms</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197511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Web apps with </a:t>
            </a:r>
            <a:r>
              <a:rPr lang="en-US" err="1"/>
              <a:t>Blazor</a:t>
            </a:r>
            <a:endParaRPr lang="en-US"/>
          </a:p>
        </p:txBody>
      </p:sp>
    </p:spTree>
    <p:extLst>
      <p:ext uri="{BB962C8B-B14F-4D97-AF65-F5344CB8AC3E}">
        <p14:creationId xmlns:p14="http://schemas.microsoft.com/office/powerpoint/2010/main" val="3699524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23683057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err="1"/>
              <a:t>Blazor</a:t>
            </a:r>
            <a:endParaRPr lang="en-US" sz="5400"/>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917395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58793"/>
          </a:xfrm>
        </p:spPr>
        <p:txBody>
          <a:bodyPr/>
          <a:lstStyle/>
          <a:p>
            <a:pPr algn="ctr"/>
            <a:r>
              <a:rPr lang="en-US"/>
              <a:t>IoT</a:t>
            </a:r>
          </a:p>
        </p:txBody>
      </p:sp>
    </p:spTree>
    <p:extLst>
      <p:ext uri="{BB962C8B-B14F-4D97-AF65-F5344CB8AC3E}">
        <p14:creationId xmlns:p14="http://schemas.microsoft.com/office/powerpoint/2010/main" val="14257563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IoT Support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7962500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150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461012"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Microsoft </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Sponsorship for </a:t>
            </a:r>
            <a:b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Open Source Projects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193471"/>
            <a:ext cx="7883995" cy="22775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gRPC</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IdentityServer</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a:gradFill>
                  <a:gsLst>
                    <a:gs pos="1250">
                      <a:srgbClr val="FFFFFF"/>
                    </a:gs>
                    <a:gs pos="100000">
                      <a:srgbClr val="FFFFFF"/>
                    </a:gs>
                  </a:gsLst>
                  <a:lin ang="5400000" scaled="0"/>
                </a:gradFill>
                <a:latin typeface="Segoe UI Semibold"/>
              </a:rPr>
              <a:t> </a:t>
            </a: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Swashbuckle</a:t>
            </a:r>
            <a:endPar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636782" y="5394149"/>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domaindrivendev</a:t>
            </a:r>
            <a:r>
              <a:rPr lang="en-US" sz="2000">
                <a:solidFill>
                  <a:srgbClr val="FFC000"/>
                </a:solidFill>
              </a:rPr>
              <a:t>/</a:t>
            </a:r>
            <a:r>
              <a:rPr lang="en-US" sz="2000" err="1">
                <a:solidFill>
                  <a:srgbClr val="FFC000"/>
                </a:solidFill>
              </a:rPr>
              <a:t>swashbuckle</a:t>
            </a:r>
            <a:endParaRPr kumimoji="0" lang="en-US" sz="2000" b="0" i="0" u="none" strike="noStrike" kern="1200" cap="none" spc="0" normalizeH="0" baseline="0" noProof="0">
              <a:ln>
                <a:noFill/>
              </a:ln>
              <a:solidFill>
                <a:srgbClr val="FFC000"/>
              </a:solidFill>
              <a:effectLst/>
              <a:uLnTx/>
              <a:uFillTx/>
              <a:latin typeface="Segoe UI"/>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
        <p:nvSpPr>
          <p:cNvPr id="6" name="TextBox 5">
            <a:extLst>
              <a:ext uri="{FF2B5EF4-FFF2-40B4-BE49-F238E27FC236}">
                <a16:creationId xmlns:a16="http://schemas.microsoft.com/office/drawing/2014/main" id="{96F9090D-811A-41C8-B822-6D372335D9CB}"/>
              </a:ext>
            </a:extLst>
          </p:cNvPr>
          <p:cNvSpPr txBox="1"/>
          <p:nvPr/>
        </p:nvSpPr>
        <p:spPr>
          <a:xfrm>
            <a:off x="1636782" y="4440837"/>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identityserver</a:t>
            </a:r>
            <a:endParaRPr lang="en-US" sz="2000">
              <a:solidFill>
                <a:srgbClr val="FFC000"/>
              </a:solidFill>
            </a:endParaRPr>
          </a:p>
        </p:txBody>
      </p:sp>
      <p:sp>
        <p:nvSpPr>
          <p:cNvPr id="7" name="TextBox 6">
            <a:extLst>
              <a:ext uri="{FF2B5EF4-FFF2-40B4-BE49-F238E27FC236}">
                <a16:creationId xmlns:a16="http://schemas.microsoft.com/office/drawing/2014/main" id="{0765719E-D53B-4B07-92EF-0FA6CCDBE7E4}"/>
              </a:ext>
            </a:extLst>
          </p:cNvPr>
          <p:cNvSpPr txBox="1"/>
          <p:nvPr/>
        </p:nvSpPr>
        <p:spPr>
          <a:xfrm>
            <a:off x="1636782" y="3516012"/>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grpc</a:t>
            </a:r>
            <a:endParaRPr lang="en-US" sz="2000">
              <a:solidFill>
                <a:srgbClr val="FFC000"/>
              </a:solidFill>
            </a:endParaRPr>
          </a:p>
        </p:txBody>
      </p:sp>
    </p:spTree>
    <p:extLst>
      <p:ext uri="{BB962C8B-B14F-4D97-AF65-F5344CB8AC3E}">
        <p14:creationId xmlns:p14="http://schemas.microsoft.com/office/powerpoint/2010/main" val="297194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3.7037E-7 L -2.708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1.11111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70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.NET 5</a:t>
            </a:r>
          </a:p>
        </p:txBody>
      </p:sp>
    </p:spTree>
    <p:extLst>
      <p:ext uri="{BB962C8B-B14F-4D97-AF65-F5344CB8AC3E}">
        <p14:creationId xmlns:p14="http://schemas.microsoft.com/office/powerpoint/2010/main" val="40629815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2536649"/>
            <a:ext cx="2822415" cy="2853609"/>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2535442"/>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39187" y="4779517"/>
            <a:ext cx="8718390" cy="629003"/>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0850" y="4792248"/>
            <a:ext cx="2831837"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511198"/>
            <a:ext cx="11018520" cy="615553"/>
          </a:xfrm>
        </p:spPr>
        <p:txBody>
          <a:bodyPr/>
          <a:lstStyle/>
          <a:p>
            <a:pPr algn="ctr"/>
            <a:r>
              <a:rPr lang="en-US" sz="6600" b="1">
                <a:latin typeface="+mn-lt"/>
                <a:cs typeface="Segoe UI"/>
              </a:rPr>
              <a:t>.NET 5</a:t>
            </a:r>
          </a:p>
        </p:txBody>
      </p:sp>
      <p:sp>
        <p:nvSpPr>
          <p:cNvPr id="46" name="Title 6">
            <a:extLst>
              <a:ext uri="{FF2B5EF4-FFF2-40B4-BE49-F238E27FC236}">
                <a16:creationId xmlns:a16="http://schemas.microsoft.com/office/drawing/2014/main"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a:latin typeface="+mn-lt"/>
              </a:rPr>
              <a:t>.NET</a:t>
            </a:r>
          </a:p>
        </p:txBody>
      </p:sp>
    </p:spTree>
    <p:extLst>
      <p:ext uri="{BB962C8B-B14F-4D97-AF65-F5344CB8AC3E}">
        <p14:creationId xmlns:p14="http://schemas.microsoft.com/office/powerpoint/2010/main" val="29503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par>
                                <p:cTn id="10" presetID="42" presetClass="path" presetSubtype="0" accel="50000" decel="50000" fill="hold" nodeType="withEffect">
                                  <p:stCondLst>
                                    <p:cond delay="0"/>
                                  </p:stCondLst>
                                  <p:childTnLst>
                                    <p:animMotion origin="layout" path="M 1.04167E-6 -2.96296E-6 L -0.24128 -2.96296E-6 " pathEditMode="relative" rAng="0" ptsTypes="AA">
                                      <p:cBhvr>
                                        <p:cTn id="11" dur="2000" fill="hold"/>
                                        <p:tgtEl>
                                          <p:spTgt spid="2"/>
                                        </p:tgtEl>
                                        <p:attrNameLst>
                                          <p:attrName>ppt_x</p:attrName>
                                          <p:attrName>ppt_y</p:attrName>
                                        </p:attrNameLst>
                                      </p:cBhvr>
                                      <p:rCtr x="-12070"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grpId="0" nodeType="with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1046440"/>
          </a:xfrm>
        </p:spPr>
        <p:txBody>
          <a:bodyPr/>
          <a:lstStyle/>
          <a:p>
            <a:pPr>
              <a:buFont typeface="Arial" panose="020B0604020202020204" pitchFamily="34" charset="0"/>
              <a:buChar char="•"/>
            </a:pPr>
            <a:r>
              <a:rPr lang="en-US" sz="2800">
                <a:latin typeface="+mn-lt"/>
              </a:rPr>
              <a:t>.NET Core 3.0 released today!</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584200"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latin typeface="+mn-lt"/>
              </a:rPr>
              <a:t>.NET 5.0 release in November 2020</a:t>
            </a:r>
          </a:p>
          <a:p>
            <a:r>
              <a:rPr lang="en-US" sz="2800">
                <a:latin typeface="+mn-lt"/>
              </a:rPr>
              <a:t>Major releases every year, LTS for even numbered releases</a:t>
            </a:r>
          </a:p>
          <a:p>
            <a:r>
              <a:rPr lang="en-US" sz="2800">
                <a:latin typeface="+mn-lt"/>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4242597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908406"/>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912314"/>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912314"/>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910805"/>
            <a:ext cx="11276838" cy="1280160"/>
          </a:xfrm>
          <a:prstGeom prst="rect">
            <a:avLst/>
          </a:prstGeom>
        </p:spPr>
      </p:pic>
      <p:grpSp>
        <p:nvGrpSpPr>
          <p:cNvPr id="31" name="Group 30"/>
          <p:cNvGrpSpPr/>
          <p:nvPr/>
        </p:nvGrpSpPr>
        <p:grpSpPr>
          <a:xfrm>
            <a:off x="275840" y="2483035"/>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2483035"/>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2483035"/>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2483035"/>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2483035"/>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2483035"/>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2483035"/>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845652"/>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Download .NET Core 3.0 Today!</a:t>
            </a:r>
            <a:endPar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endParaRPr>
          </a:p>
        </p:txBody>
      </p:sp>
      <p:sp>
        <p:nvSpPr>
          <p:cNvPr id="40" name="TextBox 39">
            <a:extLst>
              <a:ext uri="{FF2B5EF4-FFF2-40B4-BE49-F238E27FC236}">
                <a16:creationId xmlns:a16="http://schemas.microsoft.com/office/drawing/2014/main" id="{FE90C2D8-02F8-4A05-AA11-02E28CFD1E2E}"/>
              </a:ext>
            </a:extLst>
          </p:cNvPr>
          <p:cNvSpPr txBox="1"/>
          <p:nvPr/>
        </p:nvSpPr>
        <p:spPr>
          <a:xfrm>
            <a:off x="0" y="1696530"/>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360C4-A238-490F-B2D0-A9C6BEE09BF6}"/>
              </a:ext>
            </a:extLst>
          </p:cNvPr>
          <p:cNvSpPr txBox="1"/>
          <p:nvPr/>
        </p:nvSpPr>
        <p:spPr>
          <a:xfrm>
            <a:off x="-1838" y="1254017"/>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a:t>
            </a:r>
          </a:p>
        </p:txBody>
      </p:sp>
    </p:spTree>
    <p:extLst>
      <p:ext uri="{BB962C8B-B14F-4D97-AF65-F5344CB8AC3E}">
        <p14:creationId xmlns:p14="http://schemas.microsoft.com/office/powerpoint/2010/main" val="674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0"/>
                            </p:stCondLst>
                            <p:childTnLst>
                              <p:par>
                                <p:cTn id="11" presetID="22" presetClass="entr" presetSubtype="2"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par>
                          <p:cTn id="34" fill="hold">
                            <p:stCondLst>
                              <p:cond delay="2750"/>
                            </p:stCondLst>
                            <p:childTnLst>
                              <p:par>
                                <p:cTn id="35" presetID="2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250"/>
                            </p:stCondLst>
                            <p:childTnLst>
                              <p:par>
                                <p:cTn id="39" presetID="10" presetClass="entr" presetSubtype="0"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50"/>
                                        <p:tgtEl>
                                          <p:spTgt spid="34"/>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childTnLst>
                          </p:cTn>
                        </p:par>
                        <p:par>
                          <p:cTn id="50" fill="hold">
                            <p:stCondLst>
                              <p:cond delay="4250"/>
                            </p:stCondLst>
                            <p:childTnLst>
                              <p:par>
                                <p:cTn id="51" presetID="22" presetClass="entr" presetSubtype="4"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dirty="0"/>
              <a:t>Gracias!!</a:t>
            </a:r>
          </a:p>
        </p:txBody>
      </p:sp>
      <p:sp>
        <p:nvSpPr>
          <p:cNvPr id="3" name="Text Placeholder 2">
            <a:extLst>
              <a:ext uri="{FF2B5EF4-FFF2-40B4-BE49-F238E27FC236}">
                <a16:creationId xmlns:a16="http://schemas.microsoft.com/office/drawing/2014/main" id="{0985DC1F-4854-4BDB-9B83-0A7B96D20979}"/>
              </a:ext>
            </a:extLst>
          </p:cNvPr>
          <p:cNvSpPr txBox="1">
            <a:spLocks/>
          </p:cNvSpPr>
          <p:nvPr/>
        </p:nvSpPr>
        <p:spPr>
          <a:xfrm>
            <a:off x="339945" y="5011057"/>
            <a:ext cx="9860611" cy="155801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Mariano Sánchez	</a:t>
            </a:r>
            <a:br>
              <a:rPr lang="en-US" dirty="0"/>
            </a:br>
            <a:r>
              <a:rPr lang="en-US" dirty="0"/>
              <a:t>@marianosz</a:t>
            </a:r>
            <a:br>
              <a:rPr lang="en-US" dirty="0"/>
            </a:br>
            <a:r>
              <a:rPr lang="en-US" dirty="0"/>
              <a:t>sanchezmariano@outlook.com</a:t>
            </a:r>
          </a:p>
        </p:txBody>
      </p:sp>
    </p:spTree>
    <p:extLst>
      <p:ext uri="{BB962C8B-B14F-4D97-AF65-F5344CB8AC3E}">
        <p14:creationId xmlns:p14="http://schemas.microsoft.com/office/powerpoint/2010/main" val="1215188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a:t>.NET Growth Continues</a:t>
            </a:r>
          </a:p>
        </p:txBody>
      </p:sp>
      <p:pic>
        <p:nvPicPr>
          <p:cNvPr id="2" name="Picture 1">
            <a:extLst>
              <a:ext uri="{FF2B5EF4-FFF2-40B4-BE49-F238E27FC236}">
                <a16:creationId xmlns:a16="http://schemas.microsoft.com/office/drawing/2014/main" id="{61106837-EA9D-469C-BD5A-8D63D7BE303B}"/>
              </a:ext>
            </a:extLst>
          </p:cNvPr>
          <p:cNvPicPr>
            <a:picLocks noChangeAspect="1"/>
          </p:cNvPicPr>
          <p:nvPr/>
        </p:nvPicPr>
        <p:blipFill>
          <a:blip r:embed="rId3"/>
          <a:stretch>
            <a:fillRect/>
          </a:stretch>
        </p:blipFill>
        <p:spPr>
          <a:xfrm>
            <a:off x="12844019" y="2598429"/>
            <a:ext cx="5801535" cy="2553056"/>
          </a:xfrm>
          <a:prstGeom prst="rect">
            <a:avLst/>
          </a:prstGeom>
        </p:spPr>
      </p:pic>
      <p:grpSp>
        <p:nvGrpSpPr>
          <p:cNvPr id="4" name="Group 3">
            <a:extLst>
              <a:ext uri="{FF2B5EF4-FFF2-40B4-BE49-F238E27FC236}">
                <a16:creationId xmlns:a16="http://schemas.microsoft.com/office/drawing/2014/main" id="{670C6F87-1CF2-4465-BF42-2B11F485F6EF}"/>
              </a:ext>
            </a:extLst>
          </p:cNvPr>
          <p:cNvGrpSpPr/>
          <p:nvPr/>
        </p:nvGrpSpPr>
        <p:grpSpPr>
          <a:xfrm>
            <a:off x="799514" y="2274570"/>
            <a:ext cx="2126566" cy="3063383"/>
            <a:chOff x="799514" y="2274570"/>
            <a:chExt cx="2126566" cy="3063383"/>
          </a:xfrm>
        </p:grpSpPr>
        <p:sp>
          <p:nvSpPr>
            <p:cNvPr id="3" name="Oval 2">
              <a:extLst>
                <a:ext uri="{FF2B5EF4-FFF2-40B4-BE49-F238E27FC236}">
                  <a16:creationId xmlns:a16="http://schemas.microsoft.com/office/drawing/2014/main"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  </a:t>
              </a:r>
              <a:r>
                <a:rPr lang="en-US" sz="3200"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id="{1B7A4692-19C9-4843-B190-67DA48D0BAF7}"/>
                </a:ext>
              </a:extLst>
            </p:cNvPr>
            <p:cNvSpPr txBox="1"/>
            <p:nvPr/>
          </p:nvSpPr>
          <p:spPr>
            <a:xfrm>
              <a:off x="811237" y="4377690"/>
              <a:ext cx="21031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developers</a:t>
              </a:r>
            </a:p>
          </p:txBody>
        </p:sp>
      </p:grpSp>
      <p:grpSp>
        <p:nvGrpSpPr>
          <p:cNvPr id="7" name="Group 6">
            <a:extLst>
              <a:ext uri="{FF2B5EF4-FFF2-40B4-BE49-F238E27FC236}">
                <a16:creationId xmlns:a16="http://schemas.microsoft.com/office/drawing/2014/main" id="{0BA9793B-C9B7-4DF6-A26C-335DED4745A1}"/>
              </a:ext>
            </a:extLst>
          </p:cNvPr>
          <p:cNvGrpSpPr/>
          <p:nvPr/>
        </p:nvGrpSpPr>
        <p:grpSpPr>
          <a:xfrm>
            <a:off x="4557743" y="2274570"/>
            <a:ext cx="2846070" cy="3059247"/>
            <a:chOff x="4557743" y="2274570"/>
            <a:chExt cx="2846070" cy="3059247"/>
          </a:xfrm>
        </p:grpSpPr>
        <p:sp>
          <p:nvSpPr>
            <p:cNvPr id="8" name="Oval 7">
              <a:extLst>
                <a:ext uri="{FF2B5EF4-FFF2-40B4-BE49-F238E27FC236}">
                  <a16:creationId xmlns:a16="http://schemas.microsoft.com/office/drawing/2014/main"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&gt;100</a:t>
              </a:r>
            </a:p>
            <a:p>
              <a:pPr algn="ctr" defTabSz="932472" fontAlgn="base">
                <a:lnSpc>
                  <a:spcPct val="90000"/>
                </a:lnSpc>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thousand</a:t>
              </a: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AB466EF-6774-49C5-A847-F3339F1694B3}"/>
                </a:ext>
              </a:extLst>
            </p:cNvPr>
            <p:cNvSpPr txBox="1"/>
            <p:nvPr/>
          </p:nvSpPr>
          <p:spPr>
            <a:xfrm>
              <a:off x="4557743" y="4373554"/>
              <a:ext cx="284607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Accepted community PRs</a:t>
              </a:r>
            </a:p>
          </p:txBody>
        </p:sp>
      </p:gr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621638C-8022-4A39-B34C-BC21EDEBDFDF}"/>
              </a:ext>
            </a:extLst>
          </p:cNvPr>
          <p:cNvGrpSpPr/>
          <p:nvPr/>
        </p:nvGrpSpPr>
        <p:grpSpPr>
          <a:xfrm>
            <a:off x="8996815" y="2274570"/>
            <a:ext cx="2339340" cy="3059248"/>
            <a:chOff x="8996815" y="2274570"/>
            <a:chExt cx="2339340" cy="3059248"/>
          </a:xfrm>
        </p:grpSpPr>
        <p:sp>
          <p:nvSpPr>
            <p:cNvPr id="16" name="Oval 15">
              <a:extLst>
                <a:ext uri="{FF2B5EF4-FFF2-40B4-BE49-F238E27FC236}">
                  <a16:creationId xmlns:a16="http://schemas.microsoft.com/office/drawing/2014/main"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D8DB6D-5805-4C13-8ED4-D3A2B85E2D56}"/>
                </a:ext>
              </a:extLst>
            </p:cNvPr>
            <p:cNvSpPr txBox="1"/>
            <p:nvPr/>
          </p:nvSpPr>
          <p:spPr>
            <a:xfrm>
              <a:off x="9212153" y="2646292"/>
              <a:ext cx="1859867"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a:solidFill>
                    <a:schemeClr val="bg1"/>
                  </a:solidFill>
                </a:rPr>
                <a:t>Fastest adopted version</a:t>
              </a:r>
            </a:p>
          </p:txBody>
        </p:sp>
        <p:sp>
          <p:nvSpPr>
            <p:cNvPr id="19" name="TextBox 18">
              <a:extLst>
                <a:ext uri="{FF2B5EF4-FFF2-40B4-BE49-F238E27FC236}">
                  <a16:creationId xmlns:a16="http://schemas.microsoft.com/office/drawing/2014/main" id="{B404D212-00F5-49B0-A68B-F67C2A5BCB4B}"/>
                </a:ext>
              </a:extLst>
            </p:cNvPr>
            <p:cNvSpPr txBox="1"/>
            <p:nvPr/>
          </p:nvSpPr>
          <p:spPr>
            <a:xfrm>
              <a:off x="8996815" y="4373555"/>
              <a:ext cx="233934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Visual Studio 2019</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tatsports logo">
            <a:extLst>
              <a:ext uri="{FF2B5EF4-FFF2-40B4-BE49-F238E27FC236}">
                <a16:creationId xmlns:a16="http://schemas.microsoft.com/office/drawing/2014/main" id="{14CC66BC-7B41-4074-9BE4-C9984BF46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54" y="4929251"/>
            <a:ext cx="2280117" cy="22801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A3E1F8-1512-45C8-8533-8E38D2F12835}"/>
              </a:ext>
            </a:extLst>
          </p:cNvPr>
          <p:cNvSpPr>
            <a:spLocks noGrp="1"/>
          </p:cNvSpPr>
          <p:nvPr>
            <p:ph type="title" idx="4294967295"/>
          </p:nvPr>
        </p:nvSpPr>
        <p:spPr>
          <a:xfrm>
            <a:off x="311877" y="216819"/>
            <a:ext cx="11017250" cy="984250"/>
          </a:xfrm>
        </p:spPr>
        <p:txBody>
          <a:bodyPr/>
          <a:lstStyle/>
          <a:p>
            <a:r>
              <a:rPr lang="en-US"/>
              <a:t>Just a few of our millions of .NET customers…</a:t>
            </a:r>
            <a:br>
              <a:rPr lang="en-US"/>
            </a:br>
            <a:r>
              <a:rPr lang="en-US" sz="2000">
                <a:latin typeface="+mn-lt"/>
                <a:hlinkClick r:id="rId4"/>
              </a:rPr>
              <a:t>dot.net/customers</a:t>
            </a:r>
            <a:r>
              <a:rPr lang="en-US" sz="2800" b="1"/>
              <a:t>  </a:t>
            </a:r>
          </a:p>
        </p:txBody>
      </p:sp>
      <p:pic>
        <p:nvPicPr>
          <p:cNvPr id="3" name="Picture 2">
            <a:extLst>
              <a:ext uri="{FF2B5EF4-FFF2-40B4-BE49-F238E27FC236}">
                <a16:creationId xmlns:a16="http://schemas.microsoft.com/office/drawing/2014/main" id="{ED3AD50E-1057-4D2D-B891-D47FD5A4C5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663" y="5750506"/>
            <a:ext cx="1990637" cy="553998"/>
          </a:xfrm>
          <a:prstGeom prst="rect">
            <a:avLst/>
          </a:prstGeom>
        </p:spPr>
      </p:pic>
      <p:pic>
        <p:nvPicPr>
          <p:cNvPr id="5" name="Picture 4">
            <a:extLst>
              <a:ext uri="{FF2B5EF4-FFF2-40B4-BE49-F238E27FC236}">
                <a16:creationId xmlns:a16="http://schemas.microsoft.com/office/drawing/2014/main" id="{12E3532D-85C5-45F0-9D98-BFAFFC74629D}"/>
              </a:ext>
            </a:extLst>
          </p:cNvPr>
          <p:cNvPicPr>
            <a:picLocks noChangeAspect="1"/>
          </p:cNvPicPr>
          <p:nvPr/>
        </p:nvPicPr>
        <p:blipFill>
          <a:blip r:embed="rId6"/>
          <a:stretch>
            <a:fillRect/>
          </a:stretch>
        </p:blipFill>
        <p:spPr>
          <a:xfrm>
            <a:off x="10945021" y="3688142"/>
            <a:ext cx="924438" cy="373510"/>
          </a:xfrm>
          <a:prstGeom prst="rect">
            <a:avLst/>
          </a:prstGeom>
        </p:spPr>
      </p:pic>
      <p:pic>
        <p:nvPicPr>
          <p:cNvPr id="13" name="Picture 12" descr="A close up of a logo&#10;&#10;Description automatically generated">
            <a:extLst>
              <a:ext uri="{FF2B5EF4-FFF2-40B4-BE49-F238E27FC236}">
                <a16:creationId xmlns:a16="http://schemas.microsoft.com/office/drawing/2014/main" id="{CD71DC4E-719A-4F1E-AB09-2F07055B83BB}"/>
              </a:ext>
            </a:extLst>
          </p:cNvPr>
          <p:cNvPicPr>
            <a:picLocks noChangeAspect="1"/>
          </p:cNvPicPr>
          <p:nvPr/>
        </p:nvPicPr>
        <p:blipFill>
          <a:blip r:embed="rId7"/>
          <a:stretch>
            <a:fillRect/>
          </a:stretch>
        </p:blipFill>
        <p:spPr>
          <a:xfrm>
            <a:off x="7985109" y="5715510"/>
            <a:ext cx="877197" cy="800100"/>
          </a:xfrm>
          <a:prstGeom prst="rect">
            <a:avLst/>
          </a:prstGeom>
        </p:spPr>
      </p:pic>
      <p:pic>
        <p:nvPicPr>
          <p:cNvPr id="15" name="Picture 14">
            <a:extLst>
              <a:ext uri="{FF2B5EF4-FFF2-40B4-BE49-F238E27FC236}">
                <a16:creationId xmlns:a16="http://schemas.microsoft.com/office/drawing/2014/main" id="{F54964FD-02F8-4824-8DF2-1F101A0E13C2}"/>
              </a:ext>
            </a:extLst>
          </p:cNvPr>
          <p:cNvPicPr>
            <a:picLocks noChangeAspect="1"/>
          </p:cNvPicPr>
          <p:nvPr/>
        </p:nvPicPr>
        <p:blipFill>
          <a:blip r:embed="rId8"/>
          <a:stretch>
            <a:fillRect/>
          </a:stretch>
        </p:blipFill>
        <p:spPr>
          <a:xfrm>
            <a:off x="6070237" y="2832271"/>
            <a:ext cx="2062763" cy="276999"/>
          </a:xfrm>
          <a:prstGeom prst="rect">
            <a:avLst/>
          </a:prstGeom>
        </p:spPr>
      </p:pic>
      <p:pic>
        <p:nvPicPr>
          <p:cNvPr id="16" name="Graphic 15">
            <a:extLst>
              <a:ext uri="{FF2B5EF4-FFF2-40B4-BE49-F238E27FC236}">
                <a16:creationId xmlns:a16="http://schemas.microsoft.com/office/drawing/2014/main" id="{C4DC79DA-D8D5-4EE7-9FFA-A48B6EAFC6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46081" y="2832271"/>
            <a:ext cx="2781300" cy="228600"/>
          </a:xfrm>
          <a:prstGeom prst="rect">
            <a:avLst/>
          </a:prstGeom>
        </p:spPr>
      </p:pic>
      <p:pic>
        <p:nvPicPr>
          <p:cNvPr id="17" name="Graphic 16">
            <a:extLst>
              <a:ext uri="{FF2B5EF4-FFF2-40B4-BE49-F238E27FC236}">
                <a16:creationId xmlns:a16="http://schemas.microsoft.com/office/drawing/2014/main" id="{E3285808-A8AC-44AB-A5FB-C837965F86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2566" y="3784653"/>
            <a:ext cx="1905000" cy="457200"/>
          </a:xfrm>
          <a:prstGeom prst="rect">
            <a:avLst/>
          </a:prstGeom>
        </p:spPr>
      </p:pic>
      <p:pic>
        <p:nvPicPr>
          <p:cNvPr id="19" name="Picture 18">
            <a:extLst>
              <a:ext uri="{FF2B5EF4-FFF2-40B4-BE49-F238E27FC236}">
                <a16:creationId xmlns:a16="http://schemas.microsoft.com/office/drawing/2014/main" id="{87D00F02-2F59-4460-9890-A97B0F8B565D}"/>
              </a:ext>
            </a:extLst>
          </p:cNvPr>
          <p:cNvPicPr>
            <a:picLocks noChangeAspect="1"/>
          </p:cNvPicPr>
          <p:nvPr/>
        </p:nvPicPr>
        <p:blipFill>
          <a:blip r:embed="rId13"/>
          <a:stretch>
            <a:fillRect/>
          </a:stretch>
        </p:blipFill>
        <p:spPr>
          <a:xfrm>
            <a:off x="8946081" y="3590895"/>
            <a:ext cx="1282700" cy="769119"/>
          </a:xfrm>
          <a:prstGeom prst="rect">
            <a:avLst/>
          </a:prstGeom>
        </p:spPr>
      </p:pic>
      <p:pic>
        <p:nvPicPr>
          <p:cNvPr id="23" name="Picture 22">
            <a:extLst>
              <a:ext uri="{FF2B5EF4-FFF2-40B4-BE49-F238E27FC236}">
                <a16:creationId xmlns:a16="http://schemas.microsoft.com/office/drawing/2014/main" id="{E33F16A3-A862-40C1-A32D-01AA12D7DCB9}"/>
              </a:ext>
            </a:extLst>
          </p:cNvPr>
          <p:cNvPicPr>
            <a:picLocks noChangeAspect="1"/>
          </p:cNvPicPr>
          <p:nvPr/>
        </p:nvPicPr>
        <p:blipFill>
          <a:blip r:embed="rId14"/>
          <a:stretch>
            <a:fillRect/>
          </a:stretch>
        </p:blipFill>
        <p:spPr>
          <a:xfrm>
            <a:off x="6257755" y="3495938"/>
            <a:ext cx="1649450" cy="927816"/>
          </a:xfrm>
          <a:prstGeom prst="rect">
            <a:avLst/>
          </a:prstGeom>
        </p:spPr>
      </p:pic>
      <p:pic>
        <p:nvPicPr>
          <p:cNvPr id="25" name="Picture 24">
            <a:extLst>
              <a:ext uri="{FF2B5EF4-FFF2-40B4-BE49-F238E27FC236}">
                <a16:creationId xmlns:a16="http://schemas.microsoft.com/office/drawing/2014/main" id="{79055608-64F5-41F1-A575-772C1FA74BD7}"/>
              </a:ext>
            </a:extLst>
          </p:cNvPr>
          <p:cNvPicPr>
            <a:picLocks noChangeAspect="1"/>
          </p:cNvPicPr>
          <p:nvPr/>
        </p:nvPicPr>
        <p:blipFill>
          <a:blip r:embed="rId15"/>
          <a:stretch>
            <a:fillRect/>
          </a:stretch>
        </p:blipFill>
        <p:spPr>
          <a:xfrm>
            <a:off x="9486044" y="4482412"/>
            <a:ext cx="1665585" cy="936892"/>
          </a:xfrm>
          <a:prstGeom prst="rect">
            <a:avLst/>
          </a:prstGeom>
        </p:spPr>
      </p:pic>
      <p:pic>
        <p:nvPicPr>
          <p:cNvPr id="27" name="Picture 26" descr="A drawing of a cartoon character&#10;&#10;Description automatically generated">
            <a:extLst>
              <a:ext uri="{FF2B5EF4-FFF2-40B4-BE49-F238E27FC236}">
                <a16:creationId xmlns:a16="http://schemas.microsoft.com/office/drawing/2014/main" id="{79B91DE0-D7F2-43CA-A8C0-DF9761692CDD}"/>
              </a:ext>
            </a:extLst>
          </p:cNvPr>
          <p:cNvPicPr>
            <a:picLocks noChangeAspect="1"/>
          </p:cNvPicPr>
          <p:nvPr/>
        </p:nvPicPr>
        <p:blipFill>
          <a:blip r:embed="rId16"/>
          <a:stretch>
            <a:fillRect/>
          </a:stretch>
        </p:blipFill>
        <p:spPr>
          <a:xfrm>
            <a:off x="2717331" y="4511461"/>
            <a:ext cx="1409404" cy="876963"/>
          </a:xfrm>
          <a:prstGeom prst="rect">
            <a:avLst/>
          </a:prstGeom>
        </p:spPr>
      </p:pic>
      <p:pic>
        <p:nvPicPr>
          <p:cNvPr id="32" name="Picture 31" descr="A drawing of a face&#10;&#10;Description automatically generated">
            <a:extLst>
              <a:ext uri="{FF2B5EF4-FFF2-40B4-BE49-F238E27FC236}">
                <a16:creationId xmlns:a16="http://schemas.microsoft.com/office/drawing/2014/main" id="{2095CE63-E519-4BFF-9E67-5C7A548AE0F6}"/>
              </a:ext>
            </a:extLst>
          </p:cNvPr>
          <p:cNvPicPr>
            <a:picLocks noChangeAspect="1"/>
          </p:cNvPicPr>
          <p:nvPr/>
        </p:nvPicPr>
        <p:blipFill>
          <a:blip r:embed="rId17"/>
          <a:stretch>
            <a:fillRect/>
          </a:stretch>
        </p:blipFill>
        <p:spPr>
          <a:xfrm>
            <a:off x="4684468" y="4593359"/>
            <a:ext cx="1280160" cy="800100"/>
          </a:xfrm>
          <a:prstGeom prst="rect">
            <a:avLst/>
          </a:prstGeom>
        </p:spPr>
      </p:pic>
      <p:pic>
        <p:nvPicPr>
          <p:cNvPr id="34" name="Picture 33">
            <a:extLst>
              <a:ext uri="{FF2B5EF4-FFF2-40B4-BE49-F238E27FC236}">
                <a16:creationId xmlns:a16="http://schemas.microsoft.com/office/drawing/2014/main" id="{E5645179-39D1-4233-A182-63E3F5974732}"/>
              </a:ext>
            </a:extLst>
          </p:cNvPr>
          <p:cNvPicPr>
            <a:picLocks noChangeAspect="1"/>
          </p:cNvPicPr>
          <p:nvPr/>
        </p:nvPicPr>
        <p:blipFill>
          <a:blip r:embed="rId18"/>
          <a:stretch>
            <a:fillRect/>
          </a:stretch>
        </p:blipFill>
        <p:spPr>
          <a:xfrm>
            <a:off x="6734567" y="4704633"/>
            <a:ext cx="1851755" cy="749884"/>
          </a:xfrm>
          <a:prstGeom prst="rect">
            <a:avLst/>
          </a:prstGeom>
        </p:spPr>
      </p:pic>
      <p:pic>
        <p:nvPicPr>
          <p:cNvPr id="41" name="Picture 40">
            <a:extLst>
              <a:ext uri="{FF2B5EF4-FFF2-40B4-BE49-F238E27FC236}">
                <a16:creationId xmlns:a16="http://schemas.microsoft.com/office/drawing/2014/main" id="{5A073E70-2751-49AC-B029-BCC4A9361CD1}"/>
              </a:ext>
            </a:extLst>
          </p:cNvPr>
          <p:cNvPicPr>
            <a:picLocks noChangeAspect="1"/>
          </p:cNvPicPr>
          <p:nvPr/>
        </p:nvPicPr>
        <p:blipFill>
          <a:blip r:embed="rId19"/>
          <a:stretch>
            <a:fillRect/>
          </a:stretch>
        </p:blipFill>
        <p:spPr>
          <a:xfrm>
            <a:off x="3009036" y="5761426"/>
            <a:ext cx="2026406" cy="569090"/>
          </a:xfrm>
          <a:prstGeom prst="rect">
            <a:avLst/>
          </a:prstGeom>
        </p:spPr>
      </p:pic>
      <p:pic>
        <p:nvPicPr>
          <p:cNvPr id="50" name="Picture 49" descr="A picture containing object&#10;&#10;Description automatically generated">
            <a:extLst>
              <a:ext uri="{FF2B5EF4-FFF2-40B4-BE49-F238E27FC236}">
                <a16:creationId xmlns:a16="http://schemas.microsoft.com/office/drawing/2014/main" id="{FC405F54-B55D-44EB-8F29-98E23753D003}"/>
              </a:ext>
            </a:extLst>
          </p:cNvPr>
          <p:cNvPicPr>
            <a:picLocks noChangeAspect="1"/>
          </p:cNvPicPr>
          <p:nvPr/>
        </p:nvPicPr>
        <p:blipFill>
          <a:blip r:embed="rId20"/>
          <a:stretch>
            <a:fillRect/>
          </a:stretch>
        </p:blipFill>
        <p:spPr>
          <a:xfrm>
            <a:off x="5610397" y="5799886"/>
            <a:ext cx="1708450" cy="670552"/>
          </a:xfrm>
          <a:prstGeom prst="rect">
            <a:avLst/>
          </a:prstGeom>
        </p:spPr>
      </p:pic>
      <p:pic>
        <p:nvPicPr>
          <p:cNvPr id="52" name="Graphic 51">
            <a:extLst>
              <a:ext uri="{FF2B5EF4-FFF2-40B4-BE49-F238E27FC236}">
                <a16:creationId xmlns:a16="http://schemas.microsoft.com/office/drawing/2014/main" id="{48AA45DA-81CC-47F9-B65A-53C78995D9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5863" y="1796930"/>
            <a:ext cx="2423716" cy="475238"/>
          </a:xfrm>
          <a:prstGeom prst="rect">
            <a:avLst/>
          </a:prstGeom>
        </p:spPr>
      </p:pic>
      <p:pic>
        <p:nvPicPr>
          <p:cNvPr id="58" name="Graphic 57">
            <a:extLst>
              <a:ext uri="{FF2B5EF4-FFF2-40B4-BE49-F238E27FC236}">
                <a16:creationId xmlns:a16="http://schemas.microsoft.com/office/drawing/2014/main" id="{CEE1DD6D-9D16-492F-9D31-8771B900ED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83820" y="4750868"/>
            <a:ext cx="2008301" cy="637556"/>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B4DD53F2-884E-4A29-98E3-79774B32C1B8}"/>
              </a:ext>
            </a:extLst>
          </p:cNvPr>
          <p:cNvPicPr>
            <a:picLocks noChangeAspect="1"/>
          </p:cNvPicPr>
          <p:nvPr/>
        </p:nvPicPr>
        <p:blipFill>
          <a:blip r:embed="rId25"/>
          <a:stretch>
            <a:fillRect/>
          </a:stretch>
        </p:blipFill>
        <p:spPr>
          <a:xfrm>
            <a:off x="2840375" y="2693770"/>
            <a:ext cx="2363729" cy="553999"/>
          </a:xfrm>
          <a:prstGeom prst="rect">
            <a:avLst/>
          </a:prstGeom>
        </p:spPr>
      </p:pic>
      <p:pic>
        <p:nvPicPr>
          <p:cNvPr id="14" name="Graphic 13">
            <a:extLst>
              <a:ext uri="{FF2B5EF4-FFF2-40B4-BE49-F238E27FC236}">
                <a16:creationId xmlns:a16="http://schemas.microsoft.com/office/drawing/2014/main" id="{7C263FF5-821B-4E48-B9A1-603B6711ED4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2566" y="1798482"/>
            <a:ext cx="2293558" cy="613714"/>
          </a:xfrm>
          <a:prstGeom prst="rect">
            <a:avLst/>
          </a:prstGeom>
        </p:spPr>
      </p:pic>
      <p:pic>
        <p:nvPicPr>
          <p:cNvPr id="28" name="Graphic 27">
            <a:extLst>
              <a:ext uri="{FF2B5EF4-FFF2-40B4-BE49-F238E27FC236}">
                <a16:creationId xmlns:a16="http://schemas.microsoft.com/office/drawing/2014/main" id="{E81773EF-DDB4-4BBA-B911-F613E9799E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56693" y="1840211"/>
            <a:ext cx="1858701" cy="352918"/>
          </a:xfrm>
          <a:prstGeom prst="rect">
            <a:avLst/>
          </a:prstGeom>
        </p:spPr>
      </p:pic>
      <p:pic>
        <p:nvPicPr>
          <p:cNvPr id="29" name="Picture 28" descr="A drawing of a face&#10;&#10;Description automatically generated">
            <a:extLst>
              <a:ext uri="{FF2B5EF4-FFF2-40B4-BE49-F238E27FC236}">
                <a16:creationId xmlns:a16="http://schemas.microsoft.com/office/drawing/2014/main" id="{A30C1C2E-761C-40CB-A87C-41D881151EA5}"/>
              </a:ext>
            </a:extLst>
          </p:cNvPr>
          <p:cNvPicPr>
            <a:picLocks noChangeAspect="1"/>
          </p:cNvPicPr>
          <p:nvPr/>
        </p:nvPicPr>
        <p:blipFill>
          <a:blip r:embed="rId30"/>
          <a:stretch>
            <a:fillRect/>
          </a:stretch>
        </p:blipFill>
        <p:spPr>
          <a:xfrm>
            <a:off x="5966514" y="1735645"/>
            <a:ext cx="2231931" cy="669579"/>
          </a:xfrm>
          <a:prstGeom prst="rect">
            <a:avLst/>
          </a:prstGeom>
        </p:spPr>
      </p:pic>
      <p:pic>
        <p:nvPicPr>
          <p:cNvPr id="30" name="Graphic 29">
            <a:extLst>
              <a:ext uri="{FF2B5EF4-FFF2-40B4-BE49-F238E27FC236}">
                <a16:creationId xmlns:a16="http://schemas.microsoft.com/office/drawing/2014/main" id="{993260CB-B93B-4C90-9DDB-8330CCC5AD3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085003" y="1647019"/>
            <a:ext cx="644474" cy="758205"/>
          </a:xfrm>
          <a:prstGeom prst="rect">
            <a:avLst/>
          </a:prstGeom>
        </p:spPr>
      </p:pic>
      <p:pic>
        <p:nvPicPr>
          <p:cNvPr id="9" name="Picture 8">
            <a:extLst>
              <a:ext uri="{FF2B5EF4-FFF2-40B4-BE49-F238E27FC236}">
                <a16:creationId xmlns:a16="http://schemas.microsoft.com/office/drawing/2014/main" id="{119C166C-08F3-4707-882F-D220B27AEA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075048" y="3453190"/>
            <a:ext cx="2363729" cy="934747"/>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23EAC789-90E9-42B6-9A72-108E2E9C99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3888" y="2668079"/>
            <a:ext cx="1615188" cy="607290"/>
          </a:xfrm>
          <a:prstGeom prst="rect">
            <a:avLst/>
          </a:prstGeom>
        </p:spPr>
      </p:pic>
    </p:spTree>
    <p:extLst>
      <p:ext uri="{BB962C8B-B14F-4D97-AF65-F5344CB8AC3E}">
        <p14:creationId xmlns:p14="http://schemas.microsoft.com/office/powerpoint/2010/main" val="29058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5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5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250"/>
                                        <p:tgtEl>
                                          <p:spTgt spid="5"/>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25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25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25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fade">
                                      <p:cBhvr>
                                        <p:cTn id="64" dur="250"/>
                                        <p:tgtEl>
                                          <p:spTgt spid="1030"/>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250"/>
                                        <p:tgtEl>
                                          <p:spTgt spid="41"/>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250"/>
                                        <p:tgtEl>
                                          <p:spTgt spid="50"/>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25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a:t>
            </a:r>
            <a:r>
              <a:rPr kumimoji="0" lang="en-US" sz="2000" b="0" i="0" u="none" strike="noStrike" kern="1200" cap="none" spc="0" normalizeH="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8315503"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Visual Studio</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2019 </a:t>
            </a:r>
            <a:r>
              <a:rPr kumimoji="0" lang="en-US" sz="3600" i="0" u="none" strike="noStrike" kern="1200" cap="none" spc="-50" normalizeH="0" noProof="0">
                <a:ln w="3175">
                  <a:noFill/>
                </a:ln>
                <a:gradFill>
                  <a:gsLst>
                    <a:gs pos="1250">
                      <a:srgbClr val="FFFFFF"/>
                    </a:gs>
                    <a:gs pos="100000">
                      <a:srgbClr val="FFFFFF"/>
                    </a:gs>
                  </a:gsLst>
                  <a:lin ang="5400000" scaled="0"/>
                </a:gradFill>
                <a:effectLst/>
                <a:uLnTx/>
                <a:uFillTx/>
                <a:ea typeface="+mn-ea"/>
                <a:cs typeface="Segoe UI" pitchFamily="34" charset="0"/>
              </a:rPr>
              <a:t>version 16.3</a:t>
            </a:r>
            <a:br>
              <a:rPr lang="en-US">
                <a:gradFill>
                  <a:gsLst>
                    <a:gs pos="1250">
                      <a:srgbClr val="FFFFFF"/>
                    </a:gs>
                    <a:gs pos="100000">
                      <a:srgbClr val="FFFFFF"/>
                    </a:gs>
                  </a:gsLst>
                  <a:lin ang="5400000" scaled="0"/>
                </a:gradFill>
                <a:latin typeface="Segoe UI Semibold"/>
              </a:rPr>
            </a:br>
            <a:r>
              <a:rPr lang="en-US">
                <a:gradFill>
                  <a:gsLst>
                    <a:gs pos="1250">
                      <a:srgbClr val="FFFFFF"/>
                    </a:gs>
                    <a:gs pos="100000">
                      <a:srgbClr val="FFFFFF"/>
                    </a:gs>
                  </a:gsLst>
                  <a:lin ang="5400000" scaled="0"/>
                </a:gradFill>
                <a:latin typeface="Segoe UI Semibold"/>
              </a:rPr>
              <a:t>Visual Studio 2019 for Mac </a:t>
            </a:r>
            <a:r>
              <a:rPr lang="en-US">
                <a:gradFill>
                  <a:gsLst>
                    <a:gs pos="1250">
                      <a:srgbClr val="FFFFFF"/>
                    </a:gs>
                    <a:gs pos="100000">
                      <a:srgbClr val="FFFFFF"/>
                    </a:gs>
                  </a:gsLst>
                  <a:lin ang="5400000" scaled="0"/>
                </a:gradFill>
              </a:rPr>
              <a:t>version 8.3</a:t>
            </a:r>
            <a:endPar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341777"/>
            <a:ext cx="7883995" cy="22221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Support for .NET Core 3.0 and C# 8.0</a:t>
            </a:r>
          </a:p>
          <a:p>
            <a:pPr marL="0" marR="0" lvl="0" indent="0" algn="l" defTabSz="932742" rtl="0" eaLnBrk="1" fontAlgn="auto" latinLnBrk="0" hangingPunct="1">
              <a:lnSpc>
                <a:spcPct val="90000"/>
              </a:lnSpc>
              <a:spcBef>
                <a:spcPts val="1200"/>
              </a:spcBef>
              <a:spcAft>
                <a:spcPts val="0"/>
              </a:spcAft>
              <a:buClrTx/>
              <a:buSzTx/>
              <a:buFontTx/>
              <a:buNone/>
              <a:tabLst/>
              <a:defRPr/>
            </a:pPr>
            <a:r>
              <a:rPr lang="en-US" sz="2000" spc="0">
                <a:gradFill>
                  <a:gsLst>
                    <a:gs pos="1250">
                      <a:srgbClr val="FFFFFF"/>
                    </a:gs>
                    <a:gs pos="100000">
                      <a:srgbClr val="FFFFFF"/>
                    </a:gs>
                  </a:gsLst>
                  <a:lin ang="5400000" scaled="0"/>
                </a:gradFill>
                <a:latin typeface="Segoe UI"/>
              </a:rPr>
              <a:t>New .NET productivity improvements</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More performance improvements </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iOS 13 &amp; Android 10 support </a:t>
            </a: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63206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Partner Tools and Controls for .NET Core 3.0</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277446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SIM-SHIP PARTNERS</a:t>
            </a:r>
          </a:p>
        </p:txBody>
      </p:sp>
      <p:grpSp>
        <p:nvGrpSpPr>
          <p:cNvPr id="8" name="Group 7">
            <a:extLst>
              <a:ext uri="{FF2B5EF4-FFF2-40B4-BE49-F238E27FC236}">
                <a16:creationId xmlns:a16="http://schemas.microsoft.com/office/drawing/2014/main" id="{E6DA6273-4983-4879-BD1F-D48B286EC534}"/>
              </a:ext>
            </a:extLst>
          </p:cNvPr>
          <p:cNvGrpSpPr/>
          <p:nvPr/>
        </p:nvGrpSpPr>
        <p:grpSpPr>
          <a:xfrm>
            <a:off x="1554188" y="3676547"/>
            <a:ext cx="9083624" cy="3276922"/>
            <a:chOff x="1554188" y="3676547"/>
            <a:chExt cx="9083624" cy="3276922"/>
          </a:xfrm>
        </p:grpSpPr>
        <p:pic>
          <p:nvPicPr>
            <p:cNvPr id="7" name="Picture 6">
              <a:extLst>
                <a:ext uri="{FF2B5EF4-FFF2-40B4-BE49-F238E27FC236}">
                  <a16:creationId xmlns:a16="http://schemas.microsoft.com/office/drawing/2014/main" id="{F59EC18D-40B6-4BA1-B3B5-CB4C2B68D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188" y="3694094"/>
              <a:ext cx="1957574" cy="761702"/>
            </a:xfrm>
            <a:prstGeom prst="rect">
              <a:avLst/>
            </a:prstGeom>
          </p:spPr>
        </p:pic>
        <p:pic>
          <p:nvPicPr>
            <p:cNvPr id="9" name="Picture 8" descr="A close up of a logo&#10;&#10;Description automatically generated">
              <a:extLst>
                <a:ext uri="{FF2B5EF4-FFF2-40B4-BE49-F238E27FC236}">
                  <a16:creationId xmlns:a16="http://schemas.microsoft.com/office/drawing/2014/main" id="{FD3DA751-564F-4846-9EDB-8C006833B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232" y="3854751"/>
              <a:ext cx="2650794" cy="440388"/>
            </a:xfrm>
            <a:prstGeom prst="rect">
              <a:avLst/>
            </a:prstGeom>
          </p:spPr>
        </p:pic>
        <p:pic>
          <p:nvPicPr>
            <p:cNvPr id="11" name="Picture 10">
              <a:extLst>
                <a:ext uri="{FF2B5EF4-FFF2-40B4-BE49-F238E27FC236}">
                  <a16:creationId xmlns:a16="http://schemas.microsoft.com/office/drawing/2014/main" id="{A5D97AAD-C534-43D7-87F0-4C4A07956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458" y="3676547"/>
              <a:ext cx="1067686" cy="573296"/>
            </a:xfrm>
            <a:prstGeom prst="rect">
              <a:avLst/>
            </a:prstGeom>
          </p:spPr>
        </p:pic>
        <p:pic>
          <p:nvPicPr>
            <p:cNvPr id="13" name="Picture 12">
              <a:extLst>
                <a:ext uri="{FF2B5EF4-FFF2-40B4-BE49-F238E27FC236}">
                  <a16:creationId xmlns:a16="http://schemas.microsoft.com/office/drawing/2014/main" id="{8ABD9FEA-C225-4ACD-B1CD-89CBA24A7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7" y="4637736"/>
              <a:ext cx="2057894" cy="497576"/>
            </a:xfrm>
            <a:prstGeom prst="rect">
              <a:avLst/>
            </a:prstGeom>
          </p:spPr>
        </p:pic>
        <p:pic>
          <p:nvPicPr>
            <p:cNvPr id="15" name="Picture 14">
              <a:extLst>
                <a:ext uri="{FF2B5EF4-FFF2-40B4-BE49-F238E27FC236}">
                  <a16:creationId xmlns:a16="http://schemas.microsoft.com/office/drawing/2014/main" id="{2301D41A-F260-497E-A13F-4BCB2E161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651" y="3744334"/>
              <a:ext cx="2673161" cy="670439"/>
            </a:xfrm>
            <a:prstGeom prst="rect">
              <a:avLst/>
            </a:prstGeom>
          </p:spPr>
        </p:pic>
        <p:pic>
          <p:nvPicPr>
            <p:cNvPr id="17" name="Picture 16">
              <a:extLst>
                <a:ext uri="{FF2B5EF4-FFF2-40B4-BE49-F238E27FC236}">
                  <a16:creationId xmlns:a16="http://schemas.microsoft.com/office/drawing/2014/main" id="{7E07EFE3-7DFF-4E01-9DD3-19A9148C5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8325" y="4451935"/>
              <a:ext cx="930051" cy="1008147"/>
            </a:xfrm>
            <a:prstGeom prst="rect">
              <a:avLst/>
            </a:prstGeom>
          </p:spPr>
        </p:pic>
        <p:pic>
          <p:nvPicPr>
            <p:cNvPr id="19" name="Picture 18" descr="A close up of a logo&#10;&#10;Description automatically generated">
              <a:extLst>
                <a:ext uri="{FF2B5EF4-FFF2-40B4-BE49-F238E27FC236}">
                  <a16:creationId xmlns:a16="http://schemas.microsoft.com/office/drawing/2014/main" id="{D42829C4-F560-414D-BF94-568365487F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9200" y="4746308"/>
              <a:ext cx="2368515" cy="280431"/>
            </a:xfrm>
            <a:prstGeom prst="rect">
              <a:avLst/>
            </a:prstGeom>
          </p:spPr>
        </p:pic>
        <p:pic>
          <p:nvPicPr>
            <p:cNvPr id="21" name="Picture 20" descr="A close up of a sign&#10;&#10;Description automatically generated">
              <a:extLst>
                <a:ext uri="{FF2B5EF4-FFF2-40B4-BE49-F238E27FC236}">
                  <a16:creationId xmlns:a16="http://schemas.microsoft.com/office/drawing/2014/main" id="{B463A82B-5109-460C-9BD5-FB473AF00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4466" y="5519075"/>
              <a:ext cx="2240437" cy="497576"/>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9836" y="5531567"/>
              <a:ext cx="3090301" cy="472591"/>
            </a:xfrm>
            <a:prstGeom prst="rect">
              <a:avLst/>
            </a:prstGeom>
          </p:spPr>
        </p:pic>
        <p:pic>
          <p:nvPicPr>
            <p:cNvPr id="25" name="Picture 24" descr="A close up of a sign&#10;&#10;Description automatically generated">
              <a:extLst>
                <a:ext uri="{FF2B5EF4-FFF2-40B4-BE49-F238E27FC236}">
                  <a16:creationId xmlns:a16="http://schemas.microsoft.com/office/drawing/2014/main" id="{DCE67F6C-4871-4B73-BB35-91535084B2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5070" y="5479525"/>
              <a:ext cx="1993569" cy="511718"/>
            </a:xfrm>
            <a:prstGeom prst="rect">
              <a:avLst/>
            </a:prstGeom>
          </p:spPr>
        </p:pic>
        <p:pic>
          <p:nvPicPr>
            <p:cNvPr id="27" name="Picture 26">
              <a:extLst>
                <a:ext uri="{FF2B5EF4-FFF2-40B4-BE49-F238E27FC236}">
                  <a16:creationId xmlns:a16="http://schemas.microsoft.com/office/drawing/2014/main" id="{CF941780-53DC-4EE4-8BB9-EACEA3F1E5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6214" y="6335419"/>
              <a:ext cx="591808" cy="352462"/>
            </a:xfrm>
            <a:prstGeom prst="rect">
              <a:avLst/>
            </a:prstGeom>
          </p:spPr>
        </p:pic>
        <p:pic>
          <p:nvPicPr>
            <p:cNvPr id="29" name="Picture 28">
              <a:extLst>
                <a:ext uri="{FF2B5EF4-FFF2-40B4-BE49-F238E27FC236}">
                  <a16:creationId xmlns:a16="http://schemas.microsoft.com/office/drawing/2014/main" id="{3239CD83-09DE-432F-86D8-9B86420F15C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22672" y="6075643"/>
              <a:ext cx="1901957" cy="877826"/>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25495" y="6246614"/>
              <a:ext cx="2250321" cy="500320"/>
            </a:xfrm>
            <a:prstGeom prst="rect">
              <a:avLst/>
            </a:prstGeom>
          </p:spPr>
        </p:pic>
        <p:pic>
          <p:nvPicPr>
            <p:cNvPr id="6" name="Picture 5">
              <a:extLst>
                <a:ext uri="{FF2B5EF4-FFF2-40B4-BE49-F238E27FC236}">
                  <a16:creationId xmlns:a16="http://schemas.microsoft.com/office/drawing/2014/main" id="{46CDFB16-7BD1-4922-A041-92F8508749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0621" y="4668655"/>
              <a:ext cx="2361219" cy="365989"/>
            </a:xfrm>
            <a:prstGeom prst="rect">
              <a:avLst/>
            </a:prstGeom>
          </p:spPr>
        </p:pic>
      </p:grpSp>
    </p:spTree>
    <p:extLst>
      <p:ext uri="{BB962C8B-B14F-4D97-AF65-F5344CB8AC3E}">
        <p14:creationId xmlns:p14="http://schemas.microsoft.com/office/powerpoint/2010/main" val="2280736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95833E-6 -2.96296E-6 L -3.95833E-6 0.03843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4" presetClass="path" presetSubtype="0" accel="50000" decel="50000" fill="hold" nodeType="withEffect">
                                  <p:stCondLst>
                                    <p:cond delay="0"/>
                                  </p:stCondLst>
                                  <p:childTnLst>
                                    <p:animMotion origin="layout" path="M 0 0 L 0 -0.09884 " pathEditMode="relative" rAng="0" ptsTypes="AA">
                                      <p:cBhvr>
                                        <p:cTn id="19" dur="500" fill="hold"/>
                                        <p:tgtEl>
                                          <p:spTgt spid="8"/>
                                        </p:tgtEl>
                                        <p:attrNameLst>
                                          <p:attrName>ppt_x</p:attrName>
                                          <p:attrName>ppt_y</p:attrName>
                                        </p:attrNameLst>
                                      </p:cBhvr>
                                      <p:rCtr x="0" y="-4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dirty="0"/>
              <a:t>ASP.NET Core 3</a:t>
            </a:r>
          </a:p>
        </p:txBody>
      </p:sp>
    </p:spTree>
    <p:extLst>
      <p:ext uri="{BB962C8B-B14F-4D97-AF65-F5344CB8AC3E}">
        <p14:creationId xmlns:p14="http://schemas.microsoft.com/office/powerpoint/2010/main" val="11060024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8429232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3.xml><?xml version="1.0" encoding="utf-8"?>
<ds:datastoreItem xmlns:ds="http://schemas.openxmlformats.org/officeDocument/2006/customXml" ds:itemID="{7A70A875-E90F-409F-BA88-9969B62F29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244</TotalTime>
  <Words>2133</Words>
  <Application>Microsoft Office PowerPoint</Application>
  <PresentationFormat>Widescreen</PresentationFormat>
  <Paragraphs>329</Paragraphs>
  <Slides>28</Slides>
  <Notes>28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Consolas</vt:lpstr>
      <vt:lpstr>Segoe UI</vt:lpstr>
      <vt:lpstr>Segoe UI Light</vt:lpstr>
      <vt:lpstr>Segoe UI Semibold</vt:lpstr>
      <vt:lpstr>Wingdings</vt:lpstr>
      <vt:lpstr>Dotnet_Template</vt:lpstr>
      <vt:lpstr>.NET Core 3</vt:lpstr>
      <vt:lpstr>PowerPoint Presentation</vt:lpstr>
      <vt:lpstr>.NET Growth Continues</vt:lpstr>
      <vt:lpstr>Just a few of our millions of .NET customers… dot.net/customers  </vt:lpstr>
      <vt:lpstr>PowerPoint Presentation</vt:lpstr>
      <vt:lpstr>PowerPoint Presentation</vt:lpstr>
      <vt:lpstr>PowerPoint Presentation</vt:lpstr>
      <vt:lpstr>ASP.NET Core 3</vt:lpstr>
      <vt:lpstr>ASP.NET Core 3.0</vt:lpstr>
      <vt:lpstr>ASP.NET Core 3.0</vt:lpstr>
      <vt:lpstr>C#</vt:lpstr>
      <vt:lpstr>C# 8.0</vt:lpstr>
      <vt:lpstr>C# 8.0</vt:lpstr>
      <vt:lpstr>Windows desktop apps</vt:lpstr>
      <vt:lpstr>.NET Core 3.0 for Windows Desktop</vt:lpstr>
      <vt:lpstr>.NET Core 3.0 Windows Forms</vt:lpstr>
      <vt:lpstr>Web apps with Blazor</vt:lpstr>
      <vt:lpstr>ASP.NET Core 3.0 Blazor</vt:lpstr>
      <vt:lpstr>Blazor</vt:lpstr>
      <vt:lpstr>IoT</vt:lpstr>
      <vt:lpstr>.NET Core 3.0 IoT Support</vt:lpstr>
      <vt:lpstr>PowerPoint Presentation</vt:lpstr>
      <vt:lpstr>.NET 5</vt:lpstr>
      <vt:lpstr>.NET 5</vt:lpstr>
      <vt:lpstr>.NET Schedule</vt:lpstr>
      <vt:lpstr>PowerPoint Presentation</vt:lpstr>
      <vt:lpstr>PowerPoint Presentation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Mariano Sánchez</cp:lastModifiedBy>
  <cp:revision>1</cp:revision>
  <dcterms:created xsi:type="dcterms:W3CDTF">2018-01-09T22:22:16Z</dcterms:created>
  <dcterms:modified xsi:type="dcterms:W3CDTF">2019-10-28T21:09:14Z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